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70" r:id="rId13"/>
    <p:sldId id="683" r:id="rId14"/>
    <p:sldId id="675" r:id="rId15"/>
    <p:sldId id="682" r:id="rId16"/>
    <p:sldId id="680" r:id="rId17"/>
    <p:sldId id="681" r:id="rId18"/>
    <p:sldId id="677" r:id="rId19"/>
    <p:sldId id="606" r:id="rId20"/>
    <p:sldId id="593" r:id="rId21"/>
    <p:sldId id="627" r:id="rId22"/>
    <p:sldId id="626" r:id="rId23"/>
    <p:sldId id="621" r:id="rId24"/>
    <p:sldId id="622" r:id="rId25"/>
    <p:sldId id="636" r:id="rId26"/>
    <p:sldId id="591" r:id="rId27"/>
    <p:sldId id="583" r:id="rId28"/>
    <p:sldId id="618" r:id="rId29"/>
    <p:sldId id="619" r:id="rId30"/>
    <p:sldId id="611" r:id="rId31"/>
    <p:sldId id="616" r:id="rId32"/>
    <p:sldId id="630" r:id="rId33"/>
    <p:sldId id="656" r:id="rId34"/>
    <p:sldId id="674" r:id="rId35"/>
    <p:sldId id="660" r:id="rId36"/>
    <p:sldId id="673" r:id="rId37"/>
    <p:sldId id="664" r:id="rId38"/>
    <p:sldId id="665" r:id="rId39"/>
    <p:sldId id="582" r:id="rId40"/>
    <p:sldId id="384" r:id="rId41"/>
    <p:sldId id="602" r:id="rId42"/>
    <p:sldId id="609" r:id="rId43"/>
    <p:sldId id="678" r:id="rId44"/>
    <p:sldId id="658" r:id="rId45"/>
    <p:sldId id="652" r:id="rId46"/>
    <p:sldId id="639" r:id="rId47"/>
    <p:sldId id="640" r:id="rId48"/>
    <p:sldId id="644" r:id="rId49"/>
    <p:sldId id="662" r:id="rId50"/>
    <p:sldId id="651" r:id="rId51"/>
    <p:sldId id="668" r:id="rId52"/>
    <p:sldId id="666" r:id="rId53"/>
    <p:sldId id="659" r:id="rId54"/>
    <p:sldId id="676" r:id="rId55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FF0000"/>
    <a:srgbClr val="FFD7D6"/>
    <a:srgbClr val="D7ABA9"/>
    <a:srgbClr val="D87C79"/>
    <a:srgbClr val="C04D5E"/>
    <a:srgbClr val="008000"/>
    <a:srgbClr val="00CC00"/>
    <a:srgbClr val="0000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8" autoAdjust="0"/>
    <p:restoredTop sz="92607" autoAdjust="0"/>
  </p:normalViewPr>
  <p:slideViewPr>
    <p:cSldViewPr>
      <p:cViewPr>
        <p:scale>
          <a:sx n="150" d="100"/>
          <a:sy n="150" d="100"/>
        </p:scale>
        <p:origin x="2712" y="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2019/6/16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2019/6/16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28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449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因為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裡面都是大於</a:t>
            </a:r>
            <a:r>
              <a:rPr kumimoji="1" lang="en-US" altLang="zh-CN" dirty="0"/>
              <a:t>0</a:t>
            </a:r>
            <a:r>
              <a:rPr kumimoji="1" lang="zh-CN" altLang="en-US" dirty="0"/>
              <a:t>所以</a:t>
            </a:r>
            <a:r>
              <a:rPr kumimoji="1" lang="en-US" altLang="zh-CN" dirty="0"/>
              <a:t>cosine distance=1-cos </a:t>
            </a:r>
            <a:r>
              <a:rPr kumimoji="1" lang="en-US" altLang="zh-CN" dirty="0" err="1"/>
              <a:t>simility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759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63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97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query expansion is very beneficial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further enhancing the performance</a:t>
            </a:r>
          </a:p>
          <a:p>
            <a:r>
              <a:rPr kumimoji="1" lang="en-US" altLang="zh-TW" dirty="0"/>
              <a:t>And the final distance is calculated as the weighted aggregation of the original distance and </a:t>
            </a:r>
            <a:r>
              <a:rPr kumimoji="1" lang="en-US" altLang="zh-TW" dirty="0" err="1"/>
              <a:t>jaccard</a:t>
            </a:r>
            <a:r>
              <a:rPr kumimoji="1" lang="en-US" altLang="zh-TW" dirty="0"/>
              <a:t> distance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486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with average/</a:t>
            </a:r>
            <a:r>
              <a:rPr kumimoji="1" lang="zh-TW" altLang="en-US" dirty="0"/>
              <a:t> </a:t>
            </a:r>
            <a:r>
              <a:rPr kumimoji="1" lang="en-US" altLang="zh-TW" dirty="0"/>
              <a:t>without average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830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190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先看實線跟虛線，虛線都比實現來得低，代表有做</a:t>
            </a:r>
            <a:r>
              <a:rPr kumimoji="1" lang="en-US" altLang="zh-CN" dirty="0"/>
              <a:t>align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比較低</a:t>
            </a:r>
            <a:endParaRPr kumimoji="1" lang="en-US" altLang="zh-CN" dirty="0"/>
          </a:p>
          <a:p>
            <a:r>
              <a:rPr kumimoji="1" lang="zh-CN" altLang="en-US" dirty="0"/>
              <a:t>再來看藍線跟橘線，藍縣市做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，也就是把每個人在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曲平均，表現比較好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large inter-class</a:t>
            </a:r>
            <a:r>
              <a:rPr kumimoji="1" lang="zh-TW" altLang="en-US" dirty="0"/>
              <a:t> </a:t>
            </a:r>
            <a:r>
              <a:rPr kumimoji="1" lang="en-US" altLang="zh-TW" dirty="0"/>
              <a:t> variation dataset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004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這是</a:t>
            </a:r>
            <a:r>
              <a:rPr kumimoji="1" lang="en-US" altLang="zh-CN" dirty="0"/>
              <a:t>large cross-age dataset </a:t>
            </a:r>
            <a:r>
              <a:rPr kumimoji="1" lang="zh-CN" altLang="en-US" dirty="0"/>
              <a:t>也就是</a:t>
            </a:r>
            <a:r>
              <a:rPr kumimoji="1" lang="en-US" altLang="zh-CN" dirty="0"/>
              <a:t>large intra-class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</a:t>
            </a:r>
            <a:br>
              <a:rPr kumimoji="1" lang="en-US" altLang="zh-CN" dirty="0"/>
            </a:br>
            <a:r>
              <a:rPr kumimoji="1" lang="zh-CN" altLang="en-US" dirty="0"/>
              <a:t>每個人幾張到幾張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2527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 </a:t>
            </a:r>
            <a:r>
              <a:rPr kumimoji="1" lang="zh-TW" altLang="en-US" baseline="-25000" dirty="0"/>
              <a:t>＋</a:t>
            </a:r>
            <a:r>
              <a:rPr kumimoji="1" lang="en-US" altLang="zh-TW" baseline="-25000" dirty="0"/>
              <a:t>future 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24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紅線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br>
              <a:rPr kumimoji="1" lang="en-US" altLang="zh-TW" dirty="0"/>
            </a:br>
            <a:r>
              <a:rPr kumimoji="1" lang="en-US" altLang="zh-TW" dirty="0"/>
              <a:t>method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81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54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用來產生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 windows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refine-net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進一步刪去錯誤的匡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output-net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同時會產生五個臉上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32.tiff"/><Relationship Id="rId18" Type="http://schemas.openxmlformats.org/officeDocument/2006/relationships/image" Target="../media/image37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3.tiff"/><Relationship Id="rId10" Type="http://schemas.openxmlformats.org/officeDocument/2006/relationships/image" Target="../media/image29.tiff"/><Relationship Id="rId19" Type="http://schemas.openxmlformats.org/officeDocument/2006/relationships/image" Target="../media/image38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Relationship Id="rId1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4.tiff"/><Relationship Id="rId4" Type="http://schemas.openxmlformats.org/officeDocument/2006/relationships/image" Target="../media/image16.png"/><Relationship Id="rId9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36.tiff"/><Relationship Id="rId18" Type="http://schemas.openxmlformats.org/officeDocument/2006/relationships/image" Target="../media/image41.tiff"/><Relationship Id="rId26" Type="http://schemas.openxmlformats.org/officeDocument/2006/relationships/image" Target="../media/image49.tiff"/><Relationship Id="rId3" Type="http://schemas.openxmlformats.org/officeDocument/2006/relationships/image" Target="../media/image15.tiff"/><Relationship Id="rId21" Type="http://schemas.openxmlformats.org/officeDocument/2006/relationships/image" Target="../media/image44.tiff"/><Relationship Id="rId7" Type="http://schemas.openxmlformats.org/officeDocument/2006/relationships/image" Target="../media/image18.tiff"/><Relationship Id="rId12" Type="http://schemas.openxmlformats.org/officeDocument/2006/relationships/image" Target="../media/image35.tiff"/><Relationship Id="rId17" Type="http://schemas.openxmlformats.org/officeDocument/2006/relationships/image" Target="../media/image40.tiff"/><Relationship Id="rId25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tiff"/><Relationship Id="rId20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11" Type="http://schemas.openxmlformats.org/officeDocument/2006/relationships/image" Target="../media/image34.png"/><Relationship Id="rId24" Type="http://schemas.openxmlformats.org/officeDocument/2006/relationships/image" Target="../media/image47.tiff"/><Relationship Id="rId5" Type="http://schemas.microsoft.com/office/2007/relationships/hdphoto" Target="../media/hdphoto1.wdp"/><Relationship Id="rId15" Type="http://schemas.openxmlformats.org/officeDocument/2006/relationships/image" Target="../media/image38.tiff"/><Relationship Id="rId23" Type="http://schemas.openxmlformats.org/officeDocument/2006/relationships/image" Target="../media/image46.tiff"/><Relationship Id="rId28" Type="http://schemas.openxmlformats.org/officeDocument/2006/relationships/image" Target="../media/image51.tiff"/><Relationship Id="rId10" Type="http://schemas.openxmlformats.org/officeDocument/2006/relationships/image" Target="../media/image34.tiff"/><Relationship Id="rId19" Type="http://schemas.openxmlformats.org/officeDocument/2006/relationships/image" Target="../media/image42.tiff"/><Relationship Id="rId4" Type="http://schemas.openxmlformats.org/officeDocument/2006/relationships/image" Target="../media/image16.png"/><Relationship Id="rId9" Type="http://schemas.openxmlformats.org/officeDocument/2006/relationships/image" Target="../media/image20.tiff"/><Relationship Id="rId14" Type="http://schemas.openxmlformats.org/officeDocument/2006/relationships/image" Target="../media/image37.tiff"/><Relationship Id="rId22" Type="http://schemas.openxmlformats.org/officeDocument/2006/relationships/image" Target="../media/image45.tiff"/><Relationship Id="rId27" Type="http://schemas.openxmlformats.org/officeDocument/2006/relationships/image" Target="../media/image5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35.tiff"/><Relationship Id="rId18" Type="http://schemas.openxmlformats.org/officeDocument/2006/relationships/image" Target="../media/image40.tiff"/><Relationship Id="rId26" Type="http://schemas.openxmlformats.org/officeDocument/2006/relationships/image" Target="../media/image48.tiff"/><Relationship Id="rId3" Type="http://schemas.openxmlformats.org/officeDocument/2006/relationships/image" Target="../media/image15.tiff"/><Relationship Id="rId21" Type="http://schemas.openxmlformats.org/officeDocument/2006/relationships/image" Target="../media/image43.tiff"/><Relationship Id="rId7" Type="http://schemas.openxmlformats.org/officeDocument/2006/relationships/image" Target="../media/image18.tiff"/><Relationship Id="rId12" Type="http://schemas.openxmlformats.org/officeDocument/2006/relationships/image" Target="../media/image52.png"/><Relationship Id="rId17" Type="http://schemas.openxmlformats.org/officeDocument/2006/relationships/image" Target="../media/image39.tiff"/><Relationship Id="rId25" Type="http://schemas.openxmlformats.org/officeDocument/2006/relationships/image" Target="../media/image47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8.tiff"/><Relationship Id="rId20" Type="http://schemas.openxmlformats.org/officeDocument/2006/relationships/image" Target="../media/image42.tiff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11" Type="http://schemas.openxmlformats.org/officeDocument/2006/relationships/image" Target="../media/image34.png"/><Relationship Id="rId24" Type="http://schemas.openxmlformats.org/officeDocument/2006/relationships/image" Target="../media/image46.tiff"/><Relationship Id="rId5" Type="http://schemas.microsoft.com/office/2007/relationships/hdphoto" Target="../media/hdphoto1.wdp"/><Relationship Id="rId15" Type="http://schemas.openxmlformats.org/officeDocument/2006/relationships/image" Target="../media/image37.tiff"/><Relationship Id="rId23" Type="http://schemas.openxmlformats.org/officeDocument/2006/relationships/image" Target="../media/image45.tiff"/><Relationship Id="rId28" Type="http://schemas.openxmlformats.org/officeDocument/2006/relationships/image" Target="../media/image50.tiff"/><Relationship Id="rId10" Type="http://schemas.openxmlformats.org/officeDocument/2006/relationships/image" Target="../media/image34.tiff"/><Relationship Id="rId19" Type="http://schemas.openxmlformats.org/officeDocument/2006/relationships/image" Target="../media/image41.tiff"/><Relationship Id="rId4" Type="http://schemas.openxmlformats.org/officeDocument/2006/relationships/image" Target="../media/image16.png"/><Relationship Id="rId9" Type="http://schemas.openxmlformats.org/officeDocument/2006/relationships/image" Target="../media/image20.tiff"/><Relationship Id="rId14" Type="http://schemas.openxmlformats.org/officeDocument/2006/relationships/image" Target="../media/image36.tiff"/><Relationship Id="rId22" Type="http://schemas.openxmlformats.org/officeDocument/2006/relationships/image" Target="../media/image44.tiff"/><Relationship Id="rId27" Type="http://schemas.openxmlformats.org/officeDocument/2006/relationships/image" Target="../media/image49.tiff"/><Relationship Id="rId30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2.tiff"/><Relationship Id="rId7" Type="http://schemas.openxmlformats.org/officeDocument/2006/relationships/image" Target="../media/image54.tiff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11" Type="http://schemas.openxmlformats.org/officeDocument/2006/relationships/image" Target="../media/image57.tiff"/><Relationship Id="rId5" Type="http://schemas.openxmlformats.org/officeDocument/2006/relationships/image" Target="../media/image53.tiff"/><Relationship Id="rId10" Type="http://schemas.openxmlformats.org/officeDocument/2006/relationships/image" Target="../media/image56.tiff"/><Relationship Id="rId4" Type="http://schemas.openxmlformats.org/officeDocument/2006/relationships/image" Target="../media/image31.tiff"/><Relationship Id="rId9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13" Type="http://schemas.openxmlformats.org/officeDocument/2006/relationships/image" Target="../media/image81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75.tiff"/><Relationship Id="rId12" Type="http://schemas.openxmlformats.org/officeDocument/2006/relationships/image" Target="../media/image8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tiff"/><Relationship Id="rId11" Type="http://schemas.openxmlformats.org/officeDocument/2006/relationships/image" Target="../media/image79.tiff"/><Relationship Id="rId5" Type="http://schemas.openxmlformats.org/officeDocument/2006/relationships/image" Target="../media/image73.tiff"/><Relationship Id="rId15" Type="http://schemas.openxmlformats.org/officeDocument/2006/relationships/image" Target="../media/image83.tiff"/><Relationship Id="rId10" Type="http://schemas.openxmlformats.org/officeDocument/2006/relationships/image" Target="../media/image78.tiff"/><Relationship Id="rId4" Type="http://schemas.openxmlformats.org/officeDocument/2006/relationships/image" Target="../media/image25.png"/><Relationship Id="rId9" Type="http://schemas.openxmlformats.org/officeDocument/2006/relationships/image" Target="../media/image77.tiff"/><Relationship Id="rId14" Type="http://schemas.openxmlformats.org/officeDocument/2006/relationships/image" Target="../media/image8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86.tiff"/><Relationship Id="rId7" Type="http://schemas.openxmlformats.org/officeDocument/2006/relationships/image" Target="../media/image9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13" Type="http://schemas.openxmlformats.org/officeDocument/2006/relationships/image" Target="../media/image105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12" Type="http://schemas.openxmlformats.org/officeDocument/2006/relationships/image" Target="../media/image10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g"/><Relationship Id="rId11" Type="http://schemas.openxmlformats.org/officeDocument/2006/relationships/image" Target="../media/image103.jpg"/><Relationship Id="rId5" Type="http://schemas.openxmlformats.org/officeDocument/2006/relationships/image" Target="../media/image9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jpg"/><Relationship Id="rId14" Type="http://schemas.openxmlformats.org/officeDocument/2006/relationships/image" Target="../media/image10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tiff"/><Relationship Id="rId13" Type="http://schemas.openxmlformats.org/officeDocument/2006/relationships/image" Target="../media/image121.tiff"/><Relationship Id="rId18" Type="http://schemas.openxmlformats.org/officeDocument/2006/relationships/image" Target="../media/image126.tiff"/><Relationship Id="rId3" Type="http://schemas.openxmlformats.org/officeDocument/2006/relationships/image" Target="../media/image111.tiff"/><Relationship Id="rId21" Type="http://schemas.openxmlformats.org/officeDocument/2006/relationships/image" Target="../media/image129.tiff"/><Relationship Id="rId7" Type="http://schemas.openxmlformats.org/officeDocument/2006/relationships/image" Target="../media/image115.tiff"/><Relationship Id="rId12" Type="http://schemas.openxmlformats.org/officeDocument/2006/relationships/image" Target="../media/image120.tiff"/><Relationship Id="rId17" Type="http://schemas.openxmlformats.org/officeDocument/2006/relationships/image" Target="../media/image125.tif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4.tiff"/><Relationship Id="rId20" Type="http://schemas.openxmlformats.org/officeDocument/2006/relationships/image" Target="../media/image12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tiff"/><Relationship Id="rId11" Type="http://schemas.openxmlformats.org/officeDocument/2006/relationships/image" Target="../media/image119.tiff"/><Relationship Id="rId5" Type="http://schemas.openxmlformats.org/officeDocument/2006/relationships/image" Target="../media/image113.tiff"/><Relationship Id="rId15" Type="http://schemas.openxmlformats.org/officeDocument/2006/relationships/image" Target="../media/image123.tiff"/><Relationship Id="rId23" Type="http://schemas.openxmlformats.org/officeDocument/2006/relationships/image" Target="../media/image131.tiff"/><Relationship Id="rId10" Type="http://schemas.openxmlformats.org/officeDocument/2006/relationships/image" Target="../media/image118.tiff"/><Relationship Id="rId19" Type="http://schemas.openxmlformats.org/officeDocument/2006/relationships/image" Target="../media/image127.tiff"/><Relationship Id="rId4" Type="http://schemas.openxmlformats.org/officeDocument/2006/relationships/image" Target="../media/image112.tiff"/><Relationship Id="rId9" Type="http://schemas.openxmlformats.org/officeDocument/2006/relationships/image" Target="../media/image117.tiff"/><Relationship Id="rId14" Type="http://schemas.openxmlformats.org/officeDocument/2006/relationships/image" Target="../media/image122.tiff"/><Relationship Id="rId22" Type="http://schemas.openxmlformats.org/officeDocument/2006/relationships/image" Target="../media/image130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13" Type="http://schemas.openxmlformats.org/officeDocument/2006/relationships/image" Target="../media/image141.tiff"/><Relationship Id="rId18" Type="http://schemas.openxmlformats.org/officeDocument/2006/relationships/image" Target="../media/image146.tiff"/><Relationship Id="rId3" Type="http://schemas.openxmlformats.org/officeDocument/2006/relationships/image" Target="../media/image132.tiff"/><Relationship Id="rId7" Type="http://schemas.openxmlformats.org/officeDocument/2006/relationships/image" Target="../media/image136.tiff"/><Relationship Id="rId12" Type="http://schemas.openxmlformats.org/officeDocument/2006/relationships/image" Target="../media/image140.tiff"/><Relationship Id="rId17" Type="http://schemas.openxmlformats.org/officeDocument/2006/relationships/image" Target="../media/image145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44.tiff"/><Relationship Id="rId20" Type="http://schemas.openxmlformats.org/officeDocument/2006/relationships/image" Target="../media/image1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39.tiff"/><Relationship Id="rId5" Type="http://schemas.openxmlformats.org/officeDocument/2006/relationships/image" Target="../media/image134.tiff"/><Relationship Id="rId15" Type="http://schemas.openxmlformats.org/officeDocument/2006/relationships/image" Target="../media/image143.tiff"/><Relationship Id="rId10" Type="http://schemas.openxmlformats.org/officeDocument/2006/relationships/image" Target="../media/image138.tiff"/><Relationship Id="rId19" Type="http://schemas.openxmlformats.org/officeDocument/2006/relationships/image" Target="../media/image147.tiff"/><Relationship Id="rId4" Type="http://schemas.openxmlformats.org/officeDocument/2006/relationships/image" Target="../media/image133.tiff"/><Relationship Id="rId9" Type="http://schemas.openxmlformats.org/officeDocument/2006/relationships/image" Target="../media/image21.tiff"/><Relationship Id="rId14" Type="http://schemas.openxmlformats.org/officeDocument/2006/relationships/image" Target="../media/image142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tiff"/><Relationship Id="rId13" Type="http://schemas.openxmlformats.org/officeDocument/2006/relationships/image" Target="../media/image155.tiff"/><Relationship Id="rId18" Type="http://schemas.openxmlformats.org/officeDocument/2006/relationships/image" Target="../media/image160.tiff"/><Relationship Id="rId3" Type="http://schemas.openxmlformats.org/officeDocument/2006/relationships/image" Target="../media/image132.tiff"/><Relationship Id="rId7" Type="http://schemas.openxmlformats.org/officeDocument/2006/relationships/image" Target="../media/image151.tiff"/><Relationship Id="rId12" Type="http://schemas.openxmlformats.org/officeDocument/2006/relationships/image" Target="../media/image24.tiff"/><Relationship Id="rId17" Type="http://schemas.openxmlformats.org/officeDocument/2006/relationships/image" Target="../media/image159.tiff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58.tiff"/><Relationship Id="rId20" Type="http://schemas.openxmlformats.org/officeDocument/2006/relationships/image" Target="../media/image1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tiff"/><Relationship Id="rId11" Type="http://schemas.openxmlformats.org/officeDocument/2006/relationships/image" Target="../media/image154.tiff"/><Relationship Id="rId5" Type="http://schemas.openxmlformats.org/officeDocument/2006/relationships/image" Target="../media/image150.tiff"/><Relationship Id="rId15" Type="http://schemas.openxmlformats.org/officeDocument/2006/relationships/image" Target="../media/image157.tiff"/><Relationship Id="rId10" Type="http://schemas.openxmlformats.org/officeDocument/2006/relationships/image" Target="../media/image153.tiff"/><Relationship Id="rId19" Type="http://schemas.openxmlformats.org/officeDocument/2006/relationships/image" Target="../media/image161.tiff"/><Relationship Id="rId4" Type="http://schemas.openxmlformats.org/officeDocument/2006/relationships/image" Target="../media/image149.tiff"/><Relationship Id="rId9" Type="http://schemas.openxmlformats.org/officeDocument/2006/relationships/image" Target="../media/image23.tiff"/><Relationship Id="rId14" Type="http://schemas.openxmlformats.org/officeDocument/2006/relationships/image" Target="../media/image156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tiff"/><Relationship Id="rId13" Type="http://schemas.openxmlformats.org/officeDocument/2006/relationships/image" Target="../media/image159.tiff"/><Relationship Id="rId18" Type="http://schemas.openxmlformats.org/officeDocument/2006/relationships/image" Target="../media/image165.tiff"/><Relationship Id="rId3" Type="http://schemas.openxmlformats.org/officeDocument/2006/relationships/image" Target="../media/image23.tiff"/><Relationship Id="rId7" Type="http://schemas.openxmlformats.org/officeDocument/2006/relationships/image" Target="../media/image156.tiff"/><Relationship Id="rId12" Type="http://schemas.openxmlformats.org/officeDocument/2006/relationships/image" Target="../media/image163.tiff"/><Relationship Id="rId17" Type="http://schemas.openxmlformats.org/officeDocument/2006/relationships/image" Target="../media/image164.tiff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61.tiff"/><Relationship Id="rId20" Type="http://schemas.openxmlformats.org/officeDocument/2006/relationships/image" Target="../media/image1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tiff"/><Relationship Id="rId11" Type="http://schemas.openxmlformats.org/officeDocument/2006/relationships/image" Target="../media/image162.tiff"/><Relationship Id="rId5" Type="http://schemas.openxmlformats.org/officeDocument/2006/relationships/image" Target="../media/image24.tiff"/><Relationship Id="rId15" Type="http://schemas.openxmlformats.org/officeDocument/2006/relationships/image" Target="../media/image160.tiff"/><Relationship Id="rId10" Type="http://schemas.openxmlformats.org/officeDocument/2006/relationships/image" Target="../media/image25.tiff"/><Relationship Id="rId19" Type="http://schemas.openxmlformats.org/officeDocument/2006/relationships/image" Target="../media/image166.tiff"/><Relationship Id="rId4" Type="http://schemas.openxmlformats.org/officeDocument/2006/relationships/image" Target="../media/image153.tiff"/><Relationship Id="rId9" Type="http://schemas.openxmlformats.org/officeDocument/2006/relationships/image" Target="../media/image158.tiff"/><Relationship Id="rId14" Type="http://schemas.openxmlformats.org/officeDocument/2006/relationships/image" Target="../media/image154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g"/><Relationship Id="rId13" Type="http://schemas.openxmlformats.org/officeDocument/2006/relationships/image" Target="../media/image177.jpg"/><Relationship Id="rId3" Type="http://schemas.openxmlformats.org/officeDocument/2006/relationships/image" Target="../media/image167.jpg"/><Relationship Id="rId7" Type="http://schemas.openxmlformats.org/officeDocument/2006/relationships/image" Target="../media/image171.jpg"/><Relationship Id="rId12" Type="http://schemas.openxmlformats.org/officeDocument/2006/relationships/image" Target="../media/image176.jp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8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jpg"/><Relationship Id="rId11" Type="http://schemas.openxmlformats.org/officeDocument/2006/relationships/image" Target="../media/image175.jpg"/><Relationship Id="rId5" Type="http://schemas.openxmlformats.org/officeDocument/2006/relationships/image" Target="../media/image169.jpg"/><Relationship Id="rId15" Type="http://schemas.openxmlformats.org/officeDocument/2006/relationships/image" Target="../media/image179.jpg"/><Relationship Id="rId10" Type="http://schemas.openxmlformats.org/officeDocument/2006/relationships/image" Target="../media/image174.jpg"/><Relationship Id="rId4" Type="http://schemas.openxmlformats.org/officeDocument/2006/relationships/image" Target="../media/image168.jpg"/><Relationship Id="rId9" Type="http://schemas.openxmlformats.org/officeDocument/2006/relationships/image" Target="../media/image173.jpg"/><Relationship Id="rId14" Type="http://schemas.openxmlformats.org/officeDocument/2006/relationships/image" Target="../media/image178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tiff"/><Relationship Id="rId3" Type="http://schemas.openxmlformats.org/officeDocument/2006/relationships/image" Target="../media/image181.tiff"/><Relationship Id="rId7" Type="http://schemas.openxmlformats.org/officeDocument/2006/relationships/image" Target="../media/image185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tiff"/><Relationship Id="rId5" Type="http://schemas.openxmlformats.org/officeDocument/2006/relationships/image" Target="../media/image183.tiff"/><Relationship Id="rId4" Type="http://schemas.openxmlformats.org/officeDocument/2006/relationships/image" Target="../media/image182.tiff"/><Relationship Id="rId9" Type="http://schemas.openxmlformats.org/officeDocument/2006/relationships/image" Target="../media/image18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528" y="1196752"/>
            <a:ext cx="8496944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Improving ResNet-based Feature Extractor for Face Recognition via Re-ranking and Approximate Nearest Neighbor Search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4695384" y="3368569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956219" y="253352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4" y="5789401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57" y="4833498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40" y="2991607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4138347" y="3025216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5466961" y="3024528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9" y="1472737"/>
            <a:ext cx="785447" cy="9692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457" y="1995967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710" y="3870310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461041"/>
              </p:ext>
            </p:extLst>
          </p:nvPr>
        </p:nvGraphicFramePr>
        <p:xfrm>
          <a:off x="2699792" y="1472737"/>
          <a:ext cx="3506424" cy="5305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06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2552199170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1706370064"/>
                    </a:ext>
                  </a:extLst>
                </a:gridCol>
                <a:gridCol w="876606">
                  <a:extLst>
                    <a:ext uri="{9D8B030D-6E8A-4147-A177-3AD203B41FA5}">
                      <a16:colId xmlns:a16="http://schemas.microsoft.com/office/drawing/2014/main" val="3646394294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Cosine distance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L2 distance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Flipped cosine distance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Flipped L2 distance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B56D140-18B3-B34C-A61C-7D6A456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68763"/>
              </p:ext>
            </p:extLst>
          </p:nvPr>
        </p:nvGraphicFramePr>
        <p:xfrm>
          <a:off x="6439515" y="1519990"/>
          <a:ext cx="529274" cy="5238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9274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5039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dirty="0">
                          <a:latin typeface="+mn-lt"/>
                        </a:rPr>
                        <a:t>Label</a:t>
                      </a:r>
                      <a:endParaRPr lang="zh-TW" altLang="en-US" sz="105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179191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1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946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標楷體"/>
                          <a:cs typeface="+mn-cs"/>
                        </a:rPr>
                        <a:t>0</a:t>
                      </a:r>
                      <a:endParaRPr kumimoji="0" lang="zh-TW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pic>
        <p:nvPicPr>
          <p:cNvPr id="34" name="圖片 33">
            <a:extLst>
              <a:ext uri="{FF2B5EF4-FFF2-40B4-BE49-F238E27FC236}">
                <a16:creationId xmlns:a16="http://schemas.microsoft.com/office/drawing/2014/main" id="{E8616608-05E5-A349-905C-627C5F54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069" y="2704853"/>
            <a:ext cx="785447" cy="96927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C79CFD-56E1-D14E-9CBD-54F813575224}"/>
              </a:ext>
            </a:extLst>
          </p:cNvPr>
          <p:cNvSpPr txBox="1"/>
          <p:nvPr/>
        </p:nvSpPr>
        <p:spPr>
          <a:xfrm>
            <a:off x="168837" y="240415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4DA7A6-0594-8A43-A9B2-326925CA28DA}"/>
              </a:ext>
            </a:extLst>
          </p:cNvPr>
          <p:cNvSpPr txBox="1"/>
          <p:nvPr/>
        </p:nvSpPr>
        <p:spPr>
          <a:xfrm>
            <a:off x="107719" y="370103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Flipped </a:t>
            </a:r>
          </a:p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62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(Learning to rank)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EDEA8D9-4629-3648-B0FE-C282E513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5" y="1758441"/>
            <a:ext cx="888426" cy="1110533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577E868-FBCE-B145-9FEA-9BD1D9459546}"/>
              </a:ext>
            </a:extLst>
          </p:cNvPr>
          <p:cNvSpPr/>
          <p:nvPr/>
        </p:nvSpPr>
        <p:spPr>
          <a:xfrm>
            <a:off x="5599934" y="3549704"/>
            <a:ext cx="1263031" cy="557888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L2R model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009F52B-C72D-C94D-9D65-9AD2B9A8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79553"/>
              </p:ext>
            </p:extLst>
          </p:nvPr>
        </p:nvGraphicFramePr>
        <p:xfrm>
          <a:off x="695015" y="485485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292843E2-D9F0-8A44-AE8A-7C92F17A1EA7}"/>
              </a:ext>
            </a:extLst>
          </p:cNvPr>
          <p:cNvSpPr txBox="1"/>
          <p:nvPr/>
        </p:nvSpPr>
        <p:spPr>
          <a:xfrm>
            <a:off x="876441" y="292704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A6DC2-D6AB-424C-B68F-2E7E5F1EA25E}"/>
              </a:ext>
            </a:extLst>
          </p:cNvPr>
          <p:cNvSpPr txBox="1"/>
          <p:nvPr/>
        </p:nvSpPr>
        <p:spPr>
          <a:xfrm>
            <a:off x="521863" y="5100839"/>
            <a:ext cx="131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Cosine </a:t>
            </a:r>
          </a:p>
          <a:p>
            <a:pPr algn="ctr"/>
            <a:r>
              <a:rPr lang="en-US" altLang="zh-TW" sz="1400" dirty="0"/>
              <a:t>distance rank </a:t>
            </a:r>
            <a:endParaRPr kumimoji="1" lang="zh-TW" altLang="en-US" sz="1400" dirty="0"/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FFE7A68-8383-794C-848A-63B99BB3295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242086" y="3265598"/>
            <a:ext cx="174" cy="422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B6CAB3F-4266-5E4B-82B6-DE9C758AE17A}"/>
              </a:ext>
            </a:extLst>
          </p:cNvPr>
          <p:cNvSpPr/>
          <p:nvPr/>
        </p:nvSpPr>
        <p:spPr>
          <a:xfrm>
            <a:off x="521863" y="3688294"/>
            <a:ext cx="1440793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4EBCBD0-2747-E344-A7AD-3D235BC385A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234485" y="4339904"/>
            <a:ext cx="7775" cy="370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6AE3FFB-2FD6-A84C-93C7-5DA5311B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890806"/>
              </p:ext>
            </p:extLst>
          </p:nvPr>
        </p:nvGraphicFramePr>
        <p:xfrm>
          <a:off x="3792489" y="3429000"/>
          <a:ext cx="1263030" cy="9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06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52606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63089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34278"/>
                  </a:ext>
                </a:extLst>
              </a:tr>
              <a:tr h="239503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232189"/>
                  </a:ext>
                </a:extLst>
              </a:tr>
            </a:tbl>
          </a:graphicData>
        </a:graphic>
      </p:graphicFrame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9AFE07-B14D-AB45-81E7-DBA4488DD726}"/>
              </a:ext>
            </a:extLst>
          </p:cNvPr>
          <p:cNvSpPr txBox="1"/>
          <p:nvPr/>
        </p:nvSpPr>
        <p:spPr>
          <a:xfrm>
            <a:off x="2252244" y="2001745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ctr" hangingPunct="1"/>
            <a:r>
              <a:rPr lang="en-US" altLang="zh-TW" sz="1400" dirty="0"/>
              <a:t>Calculate Features</a:t>
            </a:r>
            <a:endParaRPr lang="zh-TW" altLang="zh-TW" sz="1400" dirty="0"/>
          </a:p>
        </p:txBody>
      </p: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E89B612-9565-324D-A04B-724FFFAA1B21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64751" y="2284950"/>
            <a:ext cx="2459253" cy="1144050"/>
          </a:xfrm>
          <a:prstGeom prst="bentConnector2">
            <a:avLst/>
          </a:prstGeom>
          <a:ln w="38100">
            <a:solidFill>
              <a:srgbClr val="00A4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79D33EE7-A7E1-DC42-8609-39E4006A96A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80800" y="3578717"/>
            <a:ext cx="1839596" cy="137240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65D2AA9-986F-834A-AA90-36E04A923570}"/>
              </a:ext>
            </a:extLst>
          </p:cNvPr>
          <p:cNvCxnSpPr>
            <a:cxnSpLocks/>
          </p:cNvCxnSpPr>
          <p:nvPr/>
        </p:nvCxnSpPr>
        <p:spPr>
          <a:xfrm>
            <a:off x="6903322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6D8262A-FB02-F644-8194-81986325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6050"/>
              </p:ext>
            </p:extLst>
          </p:nvPr>
        </p:nvGraphicFramePr>
        <p:xfrm>
          <a:off x="7411052" y="3770645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50" name="文字方塊 49">
            <a:extLst>
              <a:ext uri="{FF2B5EF4-FFF2-40B4-BE49-F238E27FC236}">
                <a16:creationId xmlns:a16="http://schemas.microsoft.com/office/drawing/2014/main" id="{BF2478D8-F509-F24E-A7CE-9D9F7410113D}"/>
              </a:ext>
            </a:extLst>
          </p:cNvPr>
          <p:cNvSpPr txBox="1"/>
          <p:nvPr/>
        </p:nvSpPr>
        <p:spPr>
          <a:xfrm>
            <a:off x="7271785" y="3428834"/>
            <a:ext cx="131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New rank</a:t>
            </a:r>
            <a:endParaRPr kumimoji="1" lang="zh-TW" altLang="en-US" sz="14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FBE032C-DC30-944B-9117-8C5A40CEC96C}"/>
              </a:ext>
            </a:extLst>
          </p:cNvPr>
          <p:cNvCxnSpPr>
            <a:cxnSpLocks/>
          </p:cNvCxnSpPr>
          <p:nvPr/>
        </p:nvCxnSpPr>
        <p:spPr>
          <a:xfrm>
            <a:off x="5095876" y="3838713"/>
            <a:ext cx="50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向右箭號 29">
            <a:extLst>
              <a:ext uri="{FF2B5EF4-FFF2-40B4-BE49-F238E27FC236}">
                <a16:creationId xmlns:a16="http://schemas.microsoft.com/office/drawing/2014/main" id="{223B83A4-4413-4748-A2E5-8A274854C176}"/>
              </a:ext>
            </a:extLst>
          </p:cNvPr>
          <p:cNvSpPr/>
          <p:nvPr/>
        </p:nvSpPr>
        <p:spPr>
          <a:xfrm>
            <a:off x="3095346" y="3834898"/>
            <a:ext cx="552552" cy="365298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07F436-1B03-E145-8D0D-4C35CB6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5" y="3714620"/>
            <a:ext cx="584200" cy="685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B67551A-50AA-1645-B325-6426197D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31" y="4263240"/>
            <a:ext cx="513091" cy="6507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9345C96-D812-EA4B-B934-053DABB1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69" y="4912355"/>
            <a:ext cx="530812" cy="62414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7254C5E0-7B3B-7845-BA2F-8BDE4A89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15" y="3539222"/>
            <a:ext cx="560932" cy="7096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EE391DA-0E70-E44B-876D-2B5D5DA75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11" y="4409543"/>
            <a:ext cx="544086" cy="6938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E179D92-CE04-BF41-954C-708FAB4E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6126" y="4565256"/>
            <a:ext cx="587342" cy="69746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1D3F22F-9E3A-6342-B53E-E362BE748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049" y="5541212"/>
            <a:ext cx="530957" cy="69492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D841F9B8-962B-3A49-AC4D-93E9C6448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111" y="3714620"/>
            <a:ext cx="536086" cy="69492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B27BDCF-A104-AB40-83E3-7AB5FFB53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302" y="3834898"/>
            <a:ext cx="541034" cy="709612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9C22D7A-7352-7F42-9BED-3462B2BA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4335" y="5191769"/>
            <a:ext cx="575565" cy="69888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8F04BE9-665D-DE43-814D-108CDEB97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06" y="3170152"/>
            <a:ext cx="541506" cy="6926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B0FA68C-5092-704F-AD96-8C52DCE72B72}"/>
              </a:ext>
            </a:extLst>
          </p:cNvPr>
          <p:cNvSpPr/>
          <p:nvPr/>
        </p:nvSpPr>
        <p:spPr>
          <a:xfrm>
            <a:off x="1182716" y="2567200"/>
            <a:ext cx="2097332" cy="373144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8918AE-954E-B040-BC31-8C34CDBF2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895" y="5077841"/>
            <a:ext cx="5842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B109C-45CF-EA49-BC4B-9FAF419EF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3132" y="2830257"/>
            <a:ext cx="618050" cy="709613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55C2056-E04C-6948-ACFF-A0464479543D}"/>
              </a:ext>
            </a:extLst>
          </p:cNvPr>
          <p:cNvSpPr txBox="1"/>
          <p:nvPr/>
        </p:nvSpPr>
        <p:spPr>
          <a:xfrm>
            <a:off x="217877" y="334718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</a:t>
            </a:r>
            <a:endParaRPr kumimoji="1"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EC5810C-8C2D-6A45-B85E-0F752359B8C7}"/>
              </a:ext>
            </a:extLst>
          </p:cNvPr>
          <p:cNvSpPr txBox="1"/>
          <p:nvPr/>
        </p:nvSpPr>
        <p:spPr>
          <a:xfrm>
            <a:off x="1814440" y="21977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Gallery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/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Cosine </a:t>
                </a:r>
              </a:p>
              <a:p>
                <a:pPr algn="ctr"/>
                <a:r>
                  <a:rPr lang="en-US" altLang="zh-TW" sz="1400" dirty="0"/>
                  <a:t>distance rank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86382D0-0092-D641-BDB4-F35DE13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215" y="3124112"/>
                <a:ext cx="1315532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/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Jaccard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BCAD076-BCC0-924E-8D85-E7F1C04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68" y="4227493"/>
                <a:ext cx="973015" cy="753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/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       aggregation</a:t>
                </a:r>
                <a:endParaRPr kumimoji="1" lang="en-US" altLang="zh-TW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TW" altLang="en-US" sz="2200" b="0" i="0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kumimoji="1" lang="en-US" altLang="zh-TW" sz="2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A18E58EB-B0D5-9F4C-B024-9865D6AE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08" y="3600924"/>
                <a:ext cx="1523466" cy="892552"/>
              </a:xfrm>
              <a:prstGeom prst="rect">
                <a:avLst/>
              </a:prstGeom>
              <a:blipFill>
                <a:blip r:embed="rId18"/>
                <a:stretch>
                  <a:fillRect l="-826" t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12EB17BC-9C46-4249-A513-E4DBBE0D24AE}"/>
              </a:ext>
            </a:extLst>
          </p:cNvPr>
          <p:cNvCxnSpPr>
            <a:cxnSpLocks/>
          </p:cNvCxnSpPr>
          <p:nvPr/>
        </p:nvCxnSpPr>
        <p:spPr>
          <a:xfrm flipV="1">
            <a:off x="6985475" y="4060143"/>
            <a:ext cx="909164" cy="228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746A6221-5A64-F943-9D3F-860669D6EFBB}"/>
              </a:ext>
            </a:extLst>
          </p:cNvPr>
          <p:cNvGrpSpPr/>
          <p:nvPr/>
        </p:nvGrpSpPr>
        <p:grpSpPr>
          <a:xfrm>
            <a:off x="253027" y="1718268"/>
            <a:ext cx="8254900" cy="365297"/>
            <a:chOff x="29528" y="6427742"/>
            <a:chExt cx="8254900" cy="365297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29DBF2-539B-044A-B769-E88E5704AF10}"/>
                </a:ext>
              </a:extLst>
            </p:cNvPr>
            <p:cNvSpPr txBox="1"/>
            <p:nvPr/>
          </p:nvSpPr>
          <p:spPr>
            <a:xfrm>
              <a:off x="29528" y="6427742"/>
              <a:ext cx="2985433" cy="3652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TW" b="1" dirty="0"/>
                <a:t>Sample</a:t>
              </a:r>
              <a:endParaRPr kumimoji="1" lang="en-US" altLang="zh-TW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8BF127A-8D9D-9344-A890-BC073FA21DDE}"/>
                </a:ext>
              </a:extLst>
            </p:cNvPr>
            <p:cNvSpPr txBox="1"/>
            <p:nvPr/>
          </p:nvSpPr>
          <p:spPr>
            <a:xfrm>
              <a:off x="3014961" y="6427742"/>
              <a:ext cx="3489639" cy="3652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TW" b="1" dirty="0"/>
                <a:t>Distance Measurement</a:t>
              </a:r>
              <a:endParaRPr kumimoji="1" lang="zh-TW" altLang="en-US" b="1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187509F0-3ADA-C146-9A8A-12AA62230F7F}"/>
                </a:ext>
              </a:extLst>
            </p:cNvPr>
            <p:cNvSpPr txBox="1"/>
            <p:nvPr/>
          </p:nvSpPr>
          <p:spPr>
            <a:xfrm>
              <a:off x="6504600" y="6427742"/>
              <a:ext cx="1779828" cy="3652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b="1" dirty="0"/>
                <a:t>Aggregation</a:t>
              </a:r>
            </a:p>
          </p:txBody>
        </p:sp>
      </p:grp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29E9632F-734C-B64E-98B1-8E6EF287A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23197"/>
              </p:ext>
            </p:extLst>
          </p:nvPr>
        </p:nvGraphicFramePr>
        <p:xfrm>
          <a:off x="8064574" y="34790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/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/>
                  <a:t>final </a:t>
                </a:r>
              </a:p>
              <a:p>
                <a:pPr algn="ctr"/>
                <a:r>
                  <a:rPr lang="en-US" altLang="zh-TW" sz="1400" dirty="0"/>
                  <a:t>distance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400" dirty="0"/>
                  <a:t> 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5C65451-CE77-7A48-AD0A-806AEB3A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07" y="4699307"/>
                <a:ext cx="973015" cy="757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9D6044E-A341-CB44-A850-2B80DFC0A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20690"/>
              </p:ext>
            </p:extLst>
          </p:nvPr>
        </p:nvGraphicFramePr>
        <p:xfrm>
          <a:off x="3749946" y="3936164"/>
          <a:ext cx="1085785" cy="192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7">
                  <a:extLst>
                    <a:ext uri="{9D8B030D-6E8A-4147-A177-3AD203B41FA5}">
                      <a16:colId xmlns:a16="http://schemas.microsoft.com/office/drawing/2014/main" val="154836279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313824661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51802899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1784609352"/>
                    </a:ext>
                  </a:extLst>
                </a:gridCol>
                <a:gridCol w="217157">
                  <a:extLst>
                    <a:ext uri="{9D8B030D-6E8A-4147-A177-3AD203B41FA5}">
                      <a16:colId xmlns:a16="http://schemas.microsoft.com/office/drawing/2014/main" val="771755200"/>
                    </a:ext>
                  </a:extLst>
                </a:gridCol>
              </a:tblGrid>
              <a:tr h="192534"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554031"/>
                  </a:ext>
                </a:extLst>
              </a:tr>
            </a:tbl>
          </a:graphicData>
        </a:graphic>
      </p:graphicFrame>
      <p:sp>
        <p:nvSpPr>
          <p:cNvPr id="22" name="上彎箭號 21">
            <a:extLst>
              <a:ext uri="{FF2B5EF4-FFF2-40B4-BE49-F238E27FC236}">
                <a16:creationId xmlns:a16="http://schemas.microsoft.com/office/drawing/2014/main" id="{E3BD6666-B036-C74E-8BB6-E96796821598}"/>
              </a:ext>
            </a:extLst>
          </p:cNvPr>
          <p:cNvSpPr/>
          <p:nvPr/>
        </p:nvSpPr>
        <p:spPr>
          <a:xfrm rot="5400000">
            <a:off x="4568515" y="3981630"/>
            <a:ext cx="386685" cy="973016"/>
          </a:xfrm>
          <a:prstGeom prst="bentUpArrow">
            <a:avLst>
              <a:gd name="adj1" fmla="val 9734"/>
              <a:gd name="adj2" fmla="val 20166"/>
              <a:gd name="adj3" fmla="val 24435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上彎箭號 27">
            <a:extLst>
              <a:ext uri="{FF2B5EF4-FFF2-40B4-BE49-F238E27FC236}">
                <a16:creationId xmlns:a16="http://schemas.microsoft.com/office/drawing/2014/main" id="{CD3CEBD0-7CD1-A548-A16D-284BE3CA3010}"/>
              </a:ext>
            </a:extLst>
          </p:cNvPr>
          <p:cNvSpPr/>
          <p:nvPr/>
        </p:nvSpPr>
        <p:spPr>
          <a:xfrm flipV="1">
            <a:off x="5236340" y="3432412"/>
            <a:ext cx="1579361" cy="424512"/>
          </a:xfrm>
          <a:prstGeom prst="bentUpArrow">
            <a:avLst>
              <a:gd name="adj1" fmla="val 9387"/>
              <a:gd name="adj2" fmla="val 18100"/>
              <a:gd name="adj3" fmla="val 25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上彎箭號 70">
            <a:extLst>
              <a:ext uri="{FF2B5EF4-FFF2-40B4-BE49-F238E27FC236}">
                <a16:creationId xmlns:a16="http://schemas.microsoft.com/office/drawing/2014/main" id="{7E1E9F87-0182-1A42-9AFD-B19C76CB61CE}"/>
              </a:ext>
            </a:extLst>
          </p:cNvPr>
          <p:cNvSpPr/>
          <p:nvPr/>
        </p:nvSpPr>
        <p:spPr>
          <a:xfrm>
            <a:off x="6176251" y="4232766"/>
            <a:ext cx="639450" cy="329597"/>
          </a:xfrm>
          <a:prstGeom prst="bentUpArrow">
            <a:avLst>
              <a:gd name="adj1" fmla="val 11945"/>
              <a:gd name="adj2" fmla="val 22860"/>
              <a:gd name="adj3" fmla="val 24943"/>
            </a:avLst>
          </a:prstGeom>
          <a:solidFill>
            <a:srgbClr val="00A401"/>
          </a:solidFill>
          <a:ln>
            <a:solidFill>
              <a:srgbClr val="00A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417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6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30656"/>
          </a:xfrm>
        </p:spPr>
        <p:txBody>
          <a:bodyPr/>
          <a:lstStyle/>
          <a:p>
            <a:r>
              <a:rPr kumimoji="1" lang="en-US" altLang="zh-TW" dirty="0"/>
              <a:t>Re-ranking policy (without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75287" y="2700884"/>
            <a:ext cx="12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Probe Image</a:t>
            </a:r>
          </a:p>
          <a:p>
            <a:pPr algn="ctr"/>
            <a:r>
              <a:rPr lang="en-US" altLang="zh-TW" sz="1400" dirty="0"/>
              <a:t>(#379)</a:t>
            </a:r>
            <a:endParaRPr kumimoji="1" lang="en-US" altLang="zh-TW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3180045" y="2571301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#152_4</a:t>
            </a:r>
          </a:p>
          <a:p>
            <a:pPr algn="ctr"/>
            <a:r>
              <a:rPr lang="en-US" altLang="zh-TW" sz="1400" dirty="0"/>
              <a:t>0.267590</a:t>
            </a:r>
            <a:endParaRPr kumimoji="1"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4462948" y="2545575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#379_2</a:t>
            </a:r>
          </a:p>
          <a:p>
            <a:pPr algn="ctr"/>
            <a:r>
              <a:rPr lang="en-US" altLang="zh-TW" sz="1400" dirty="0"/>
              <a:t>0.267723</a:t>
            </a:r>
            <a:endParaRPr kumimoji="1"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5603700" y="251249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379_3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0.276431</a:t>
            </a:r>
            <a:endParaRPr kumimoji="1"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622344" y="2513324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310_1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0.279959</a:t>
            </a:r>
            <a:endParaRPr kumimoji="1" lang="zh-TW" altLang="en-US" sz="1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699382" y="2490058"/>
            <a:ext cx="9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#</a:t>
            </a:r>
            <a:r>
              <a:rPr lang="en-US" altLang="zh-TW" sz="1400" dirty="0"/>
              <a:t>379_1</a:t>
            </a:r>
            <a:endParaRPr kumimoji="1" lang="en-US" altLang="zh-TW" sz="1400" dirty="0"/>
          </a:p>
          <a:p>
            <a:pPr algn="ctr"/>
            <a:r>
              <a:rPr lang="en-US" altLang="zh-TW" sz="1400" dirty="0"/>
              <a:t>0.282797</a:t>
            </a:r>
            <a:endParaRPr kumimoji="1"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71C6B-8A02-D448-8F76-22FDA10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08" y="1567324"/>
            <a:ext cx="721173" cy="917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21A979-D6AE-F748-A122-509589F5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6115" y="1600083"/>
            <a:ext cx="785447" cy="9454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EFDA7D-8FCB-F74C-85BB-2B470F6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13" y="1588893"/>
            <a:ext cx="723320" cy="8962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42CEE249-D7B3-4D4A-968E-68BCC4F384BA}"/>
              </a:ext>
            </a:extLst>
          </p:cNvPr>
          <p:cNvCxnSpPr>
            <a:cxnSpLocks/>
          </p:cNvCxnSpPr>
          <p:nvPr/>
        </p:nvCxnSpPr>
        <p:spPr>
          <a:xfrm>
            <a:off x="1835811" y="2807185"/>
            <a:ext cx="74967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229A74-DD17-A54D-91B3-40FAF09442E3}"/>
              </a:ext>
            </a:extLst>
          </p:cNvPr>
          <p:cNvCxnSpPr>
            <a:cxnSpLocks/>
          </p:cNvCxnSpPr>
          <p:nvPr/>
        </p:nvCxnSpPr>
        <p:spPr>
          <a:xfrm>
            <a:off x="3645076" y="303726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A0D07C34-0396-9C4D-936C-221895445342}"/>
              </a:ext>
            </a:extLst>
          </p:cNvPr>
          <p:cNvCxnSpPr>
            <a:cxnSpLocks/>
          </p:cNvCxnSpPr>
          <p:nvPr/>
        </p:nvCxnSpPr>
        <p:spPr>
          <a:xfrm>
            <a:off x="4973690" y="3036575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3D62F9C-0C97-DC4F-A703-11A2E3C84954}"/>
              </a:ext>
            </a:extLst>
          </p:cNvPr>
          <p:cNvCxnSpPr>
            <a:cxnSpLocks/>
          </p:cNvCxnSpPr>
          <p:nvPr/>
        </p:nvCxnSpPr>
        <p:spPr>
          <a:xfrm>
            <a:off x="6158646" y="3018810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5E219523-DEC1-5E4F-8ACD-8915C658922A}"/>
              </a:ext>
            </a:extLst>
          </p:cNvPr>
          <p:cNvCxnSpPr>
            <a:cxnSpLocks/>
          </p:cNvCxnSpPr>
          <p:nvPr/>
        </p:nvCxnSpPr>
        <p:spPr>
          <a:xfrm>
            <a:off x="7153795" y="3019637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2CE8926C-9DFC-1344-9BE2-8C4C158E52A4}"/>
              </a:ext>
            </a:extLst>
          </p:cNvPr>
          <p:cNvCxnSpPr>
            <a:cxnSpLocks/>
          </p:cNvCxnSpPr>
          <p:nvPr/>
        </p:nvCxnSpPr>
        <p:spPr>
          <a:xfrm>
            <a:off x="8200319" y="2998643"/>
            <a:ext cx="0" cy="164963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D283728F-D409-BD40-BABC-911E776C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57" y="1512170"/>
            <a:ext cx="1000604" cy="1234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E7C452-80BB-0D41-8958-525B64222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259" y="1601081"/>
            <a:ext cx="761442" cy="939652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BF24FA-307D-964B-A1BB-3C887CF27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43" y="1596888"/>
            <a:ext cx="794478" cy="91131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6D2E2E27-ADC5-8D48-B0A3-194F35655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45" y="3269912"/>
            <a:ext cx="974009" cy="114340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07964D-CF58-7642-A85F-08A83BEE07E6}"/>
              </a:ext>
            </a:extLst>
          </p:cNvPr>
          <p:cNvGraphicFramePr>
            <a:graphicFrameLocks noGrp="1"/>
          </p:cNvGraphicFramePr>
          <p:nvPr/>
        </p:nvGraphicFramePr>
        <p:xfrm>
          <a:off x="1380340" y="2237372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A5E200E-23A5-4E4E-A01E-5D298AA3C293}"/>
              </a:ext>
            </a:extLst>
          </p:cNvPr>
          <p:cNvGraphicFramePr>
            <a:graphicFrameLocks noGrp="1"/>
          </p:cNvGraphicFramePr>
          <p:nvPr/>
        </p:nvGraphicFramePr>
        <p:xfrm>
          <a:off x="1450923" y="2207730"/>
          <a:ext cx="241769" cy="128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769">
                  <a:extLst>
                    <a:ext uri="{9D8B030D-6E8A-4147-A177-3AD203B41FA5}">
                      <a16:colId xmlns:a16="http://schemas.microsoft.com/office/drawing/2014/main" val="1408667566"/>
                    </a:ext>
                  </a:extLst>
                </a:gridCol>
              </a:tblGrid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2633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121042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17286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78888"/>
                  </a:ext>
                </a:extLst>
              </a:tr>
              <a:tr h="257955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363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/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B9EB761-B183-DD4B-915C-A1E5434BA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54" y="2585546"/>
                <a:ext cx="396391" cy="461665"/>
              </a:xfrm>
              <a:prstGeom prst="rect">
                <a:avLst/>
              </a:prstGeom>
              <a:blipFill>
                <a:blip r:embed="rId11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DEB7F1E2-FB35-4D49-B2D2-65D7F194EA9C}"/>
              </a:ext>
            </a:extLst>
          </p:cNvPr>
          <p:cNvSpPr txBox="1"/>
          <p:nvPr/>
        </p:nvSpPr>
        <p:spPr>
          <a:xfrm>
            <a:off x="92656" y="441219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Flipped </a:t>
            </a:r>
          </a:p>
          <a:p>
            <a:pPr algn="ctr"/>
            <a:r>
              <a:rPr kumimoji="1" lang="en-US" altLang="zh-TW" sz="1400" dirty="0"/>
              <a:t>Probe Image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5B1938-8B15-D44C-BFE4-0494886A4D63}"/>
              </a:ext>
            </a:extLst>
          </p:cNvPr>
          <p:cNvSpPr txBox="1"/>
          <p:nvPr/>
        </p:nvSpPr>
        <p:spPr>
          <a:xfrm>
            <a:off x="1331639" y="3580003"/>
            <a:ext cx="165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Aggregate the vectors</a:t>
            </a:r>
            <a:endParaRPr lang="en-US" altLang="zh-TW" sz="1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/>
              <p:nvPr/>
            </p:nvSpPr>
            <p:spPr>
              <a:xfrm>
                <a:off x="218695" y="5345830"/>
                <a:ext cx="2464456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356937A-F95C-B941-B968-3CF1DDB7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5" y="5345830"/>
                <a:ext cx="2464456" cy="355867"/>
              </a:xfrm>
              <a:prstGeom prst="rect">
                <a:avLst/>
              </a:prstGeom>
              <a:blipFill>
                <a:blip r:embed="rId1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75CF6B3D-83EA-D84A-952F-A8F4C5C58E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4205" y="3173649"/>
            <a:ext cx="562496" cy="667964"/>
          </a:xfrm>
          <a:prstGeom prst="rect">
            <a:avLst/>
          </a:prstGeom>
          <a:ln w="28575"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A7705D8-2801-1744-B1C8-DCF6E9F26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757" y="3841552"/>
            <a:ext cx="556590" cy="63844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C4DCF32-6D67-EC45-BD36-D36F4524E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05" y="4498335"/>
            <a:ext cx="545576" cy="6760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73E7AC7-0BCE-7844-A498-248FDE020E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2123" y="5199634"/>
            <a:ext cx="575263" cy="71411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E54BF2E-6C73-5D40-88B1-DEF735E1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7" y="5938202"/>
            <a:ext cx="558800" cy="7112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DBFCE-A897-9342-8231-A2E68BA5B2A9}"/>
              </a:ext>
            </a:extLst>
          </p:cNvPr>
          <p:cNvSpPr txBox="1"/>
          <p:nvPr/>
        </p:nvSpPr>
        <p:spPr>
          <a:xfrm>
            <a:off x="4708858" y="663423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6EF3A3C-171B-CD4E-9948-BA5303B997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3860" y="3202238"/>
            <a:ext cx="536358" cy="64981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4284C7A-B2D0-A94F-9308-3709A43D8E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010" y="3859022"/>
            <a:ext cx="566057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0A8DBAA-157F-334A-B228-F97E40A752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0713" y="4568713"/>
            <a:ext cx="565850" cy="6551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A08EAC2-705B-9549-88BF-2CFEFB762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9040" y="5246130"/>
            <a:ext cx="545996" cy="655195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42F74A0-2EB5-D34E-8646-364DE480A1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4613" y="5934725"/>
            <a:ext cx="533400" cy="6477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30D07A1B-58F0-7B4C-A274-6FA4B10AF639}"/>
              </a:ext>
            </a:extLst>
          </p:cNvPr>
          <p:cNvSpPr txBox="1"/>
          <p:nvPr/>
        </p:nvSpPr>
        <p:spPr>
          <a:xfrm>
            <a:off x="3530012" y="66485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1</a:t>
            </a:r>
            <a:endParaRPr kumimoji="1" lang="zh-TW" altLang="en-US" sz="1400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42911620-656B-AA4D-954F-7DA52A8C69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2602" y="3201538"/>
            <a:ext cx="510238" cy="62965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79B320E-1742-9246-9562-B66EDFA91F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7425" y="3877377"/>
            <a:ext cx="524431" cy="62276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46D11A7-5B1B-A340-8EB0-59B3BC8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3" y="4556425"/>
            <a:ext cx="513133" cy="65307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772FE8B-FF31-2541-8ABB-E4B6F89ED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27" y="5275080"/>
            <a:ext cx="569349" cy="65307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92F5810-40BF-0D42-B89B-3260BECE21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25530" y="5973395"/>
            <a:ext cx="530491" cy="663114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9BB66108-8429-5348-968E-62CE998ACF8C}"/>
              </a:ext>
            </a:extLst>
          </p:cNvPr>
          <p:cNvSpPr txBox="1"/>
          <p:nvPr/>
        </p:nvSpPr>
        <p:spPr>
          <a:xfrm>
            <a:off x="5953074" y="662133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0.4</a:t>
            </a:r>
            <a:endParaRPr kumimoji="1" lang="zh-TW" altLang="en-US" sz="1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E6E0D6FF-0498-A643-A141-47BFB13B46E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2357" y="3197694"/>
            <a:ext cx="536362" cy="65436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D6B5764-E98D-8546-9587-DAE6ABC589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66891" y="3870685"/>
            <a:ext cx="556590" cy="64389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C8BAB4A8-0C3E-0144-9258-D72C35598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947" y="4541232"/>
            <a:ext cx="519638" cy="6438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40DB0CF-EE71-7841-98B5-AF6E60B769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9221" y="5224071"/>
            <a:ext cx="519638" cy="655196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7B287A7-DE8D-4046-A43F-C33AAE48AC6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0090" y="5932975"/>
            <a:ext cx="558629" cy="679118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D619AAA2-43AE-B148-B74F-9B19714A24E1}"/>
              </a:ext>
            </a:extLst>
          </p:cNvPr>
          <p:cNvSpPr txBox="1"/>
          <p:nvPr/>
        </p:nvSpPr>
        <p:spPr>
          <a:xfrm>
            <a:off x="6905005" y="659508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0.8</a:t>
            </a:r>
            <a:endParaRPr kumimoji="1" lang="zh-TW" altLang="en-US" sz="1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B15500D-4657-CB44-9BB5-859142ABC69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24384" y="3197694"/>
            <a:ext cx="536355" cy="636922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1A1100-BB2C-4043-A7EE-A2664A8853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15492" y="3891446"/>
            <a:ext cx="545247" cy="67285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985F67C-A512-0F4F-AA6C-AABF160988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5655" y="4583034"/>
            <a:ext cx="545084" cy="6754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E0E77694-6A98-3648-A372-D76BCFAD872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11149" y="5285500"/>
            <a:ext cx="545084" cy="63988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A016D33-98B8-7843-8CD1-8316AA2B541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24384" y="5952417"/>
            <a:ext cx="557506" cy="653078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CEC81056-9672-B046-B7A6-06339DBF4979}"/>
              </a:ext>
            </a:extLst>
          </p:cNvPr>
          <p:cNvSpPr txBox="1"/>
          <p:nvPr/>
        </p:nvSpPr>
        <p:spPr>
          <a:xfrm>
            <a:off x="7977559" y="658577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/>
              <a:t>0.6</a:t>
            </a:r>
            <a:endParaRPr kumimoji="1" lang="zh-TW" altLang="en-US" sz="1400" dirty="0"/>
          </a:p>
        </p:txBody>
      </p:sp>
      <p:sp>
        <p:nvSpPr>
          <p:cNvPr id="75" name="弧形向下箭號 74">
            <a:extLst>
              <a:ext uri="{FF2B5EF4-FFF2-40B4-BE49-F238E27FC236}">
                <a16:creationId xmlns:a16="http://schemas.microsoft.com/office/drawing/2014/main" id="{1BBB81BF-3018-0844-818F-B848D640A947}"/>
              </a:ext>
            </a:extLst>
          </p:cNvPr>
          <p:cNvSpPr/>
          <p:nvPr/>
        </p:nvSpPr>
        <p:spPr>
          <a:xfrm flipH="1">
            <a:off x="3678295" y="1255854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76" name="弧形向下箭號 75">
            <a:extLst>
              <a:ext uri="{FF2B5EF4-FFF2-40B4-BE49-F238E27FC236}">
                <a16:creationId xmlns:a16="http://schemas.microsoft.com/office/drawing/2014/main" id="{1B101502-458F-AB48-937C-8BBD7DCFEB5D}"/>
              </a:ext>
            </a:extLst>
          </p:cNvPr>
          <p:cNvSpPr/>
          <p:nvPr/>
        </p:nvSpPr>
        <p:spPr>
          <a:xfrm flipH="1">
            <a:off x="4965580" y="1256265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7" name="弧形向下箭號 76">
            <a:extLst>
              <a:ext uri="{FF2B5EF4-FFF2-40B4-BE49-F238E27FC236}">
                <a16:creationId xmlns:a16="http://schemas.microsoft.com/office/drawing/2014/main" id="{3A5D0C96-B7F4-D142-9116-AAFB16478AB3}"/>
              </a:ext>
            </a:extLst>
          </p:cNvPr>
          <p:cNvSpPr/>
          <p:nvPr/>
        </p:nvSpPr>
        <p:spPr>
          <a:xfrm flipH="1">
            <a:off x="7030931" y="1236438"/>
            <a:ext cx="1133482" cy="306742"/>
          </a:xfrm>
          <a:prstGeom prst="curvedDownArrow">
            <a:avLst>
              <a:gd name="adj1" fmla="val 20896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/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zh-TW" sz="1400" dirty="0"/>
                  <a:t> 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28D32F2-3642-A846-AECD-782778D14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003" y="6546995"/>
                <a:ext cx="402482" cy="32290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1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(with average)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2416041" y="2024338"/>
            <a:ext cx="13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(#314)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6746213" y="2021592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4AA760-CACA-4B4A-9095-8C7EA7F8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2" y="1664496"/>
            <a:ext cx="1004670" cy="119381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1851B84-FF60-BE48-BCF1-9ADF7BCE48BD}"/>
              </a:ext>
            </a:extLst>
          </p:cNvPr>
          <p:cNvSpPr/>
          <p:nvPr/>
        </p:nvSpPr>
        <p:spPr>
          <a:xfrm>
            <a:off x="364919" y="3092675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06489D10-E45F-0547-BFD5-83A8C53C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01" y="3091613"/>
            <a:ext cx="863434" cy="104843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179419B-C8EF-7F48-BCC0-398EFB404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5" y="3098088"/>
            <a:ext cx="811708" cy="104089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F08AD6E-292E-664F-BCFE-5D5E3593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443" y="3099945"/>
            <a:ext cx="812340" cy="103903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6E9E98-160A-B147-8BEE-F3C2F81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151" y="3106975"/>
            <a:ext cx="832889" cy="103904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90EAE6B3-ED4A-B545-9096-236815D237BC}"/>
              </a:ext>
            </a:extLst>
          </p:cNvPr>
          <p:cNvSpPr txBox="1"/>
          <p:nvPr/>
        </p:nvSpPr>
        <p:spPr>
          <a:xfrm>
            <a:off x="955611" y="4171497"/>
            <a:ext cx="1910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lang="en-US" altLang="zh-TW" dirty="0"/>
              <a:t>0.187727</a:t>
            </a:r>
            <a:endParaRPr kumimoji="1" lang="zh-TW" altLang="en-US" dirty="0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EC076EA-F076-6F47-B758-B89AF4B92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81" y="4793002"/>
            <a:ext cx="848291" cy="106452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6E60498-744D-E44A-BE6D-35F3BAD18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172" y="4793003"/>
            <a:ext cx="811632" cy="10645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214BCEC-4F55-A24C-9C1F-07425897B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0804" y="4793003"/>
            <a:ext cx="848292" cy="1064522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E735648-4979-7646-A2AF-77C91EB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687" y="4793002"/>
            <a:ext cx="894011" cy="1064524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CC4FF58A-C94F-374B-9701-1067A76DF174}"/>
              </a:ext>
            </a:extLst>
          </p:cNvPr>
          <p:cNvSpPr/>
          <p:nvPr/>
        </p:nvSpPr>
        <p:spPr>
          <a:xfrm>
            <a:off x="316032" y="4779110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F47100-7925-6B44-A05C-77B3B60D2895}"/>
              </a:ext>
            </a:extLst>
          </p:cNvPr>
          <p:cNvSpPr txBox="1"/>
          <p:nvPr/>
        </p:nvSpPr>
        <p:spPr>
          <a:xfrm>
            <a:off x="1461271" y="589227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kumimoji="1" lang="en-US" altLang="zh-TW" dirty="0"/>
              <a:t>0.189443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E5A7CF7-AFE8-EB41-B2E5-9FC47A8F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0500" y="1650534"/>
            <a:ext cx="1004670" cy="119381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A98C824-8C16-BE49-A913-F97B7DB08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11" y="3106974"/>
            <a:ext cx="848291" cy="106452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CD9F817-2E86-CC4C-95C5-C24290B05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102" y="3106975"/>
            <a:ext cx="811632" cy="1064524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4AF1E6D-75DB-6548-973F-DD2076C7E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734" y="3106975"/>
            <a:ext cx="848292" cy="1064522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5808B235-02E9-1E42-BE02-6DF1F913A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617" y="3106974"/>
            <a:ext cx="894011" cy="1064524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2B41832-0A03-0A48-AFE2-200ABFFAA42C}"/>
              </a:ext>
            </a:extLst>
          </p:cNvPr>
          <p:cNvSpPr/>
          <p:nvPr/>
        </p:nvSpPr>
        <p:spPr>
          <a:xfrm>
            <a:off x="4959962" y="3093082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4845963-9BED-C340-A7D2-9E4A8528F4A2}"/>
              </a:ext>
            </a:extLst>
          </p:cNvPr>
          <p:cNvSpPr txBox="1"/>
          <p:nvPr/>
        </p:nvSpPr>
        <p:spPr>
          <a:xfrm>
            <a:off x="6129530" y="41714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#314</a:t>
            </a:r>
          </a:p>
          <a:p>
            <a:pPr algn="ctr"/>
            <a:r>
              <a:rPr lang="en-US" altLang="zh-TW" dirty="0"/>
              <a:t>0.185793</a:t>
            </a:r>
            <a:endParaRPr kumimoji="1"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E60A3-6288-2A46-8C45-67F66CD2ED8F}"/>
              </a:ext>
            </a:extLst>
          </p:cNvPr>
          <p:cNvSpPr/>
          <p:nvPr/>
        </p:nvSpPr>
        <p:spPr>
          <a:xfrm>
            <a:off x="5031242" y="4803682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95015CB5-DB07-DA40-8976-DFC623DF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24" y="4802620"/>
            <a:ext cx="863434" cy="1048434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51F4829-70C0-FE42-AF83-8DAF55B6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58" y="4809095"/>
            <a:ext cx="811708" cy="1040896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20AC2CEA-B050-E84A-8A1C-E51FEDA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66" y="4810952"/>
            <a:ext cx="812340" cy="103903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0961DE6-21E7-D742-B5C5-1780941B5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4" y="4817982"/>
            <a:ext cx="832889" cy="1039040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9249B25B-F79B-F64C-BCE2-635DBB4BA264}"/>
              </a:ext>
            </a:extLst>
          </p:cNvPr>
          <p:cNvSpPr txBox="1"/>
          <p:nvPr/>
        </p:nvSpPr>
        <p:spPr>
          <a:xfrm>
            <a:off x="6285014" y="588251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#020</a:t>
            </a:r>
          </a:p>
          <a:p>
            <a:pPr algn="ctr"/>
            <a:r>
              <a:rPr kumimoji="1" lang="en-US" altLang="zh-TW" dirty="0"/>
              <a:t>0.189322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/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dirty="0"/>
                  <a:t>i</a:t>
                </a:r>
                <a:r>
                  <a:rPr kumimoji="1" lang="en-US" altLang="zh-TW" sz="1200" dirty="0"/>
                  <a:t>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en-US" altLang="zh-TW" sz="12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94DD025-9F04-B446-92D9-DFBBE7B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32" y="4208228"/>
                <a:ext cx="39639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向右箭號 68">
            <a:extLst>
              <a:ext uri="{FF2B5EF4-FFF2-40B4-BE49-F238E27FC236}">
                <a16:creationId xmlns:a16="http://schemas.microsoft.com/office/drawing/2014/main" id="{08331D34-81D6-DB46-8CA3-13C160860300}"/>
              </a:ext>
            </a:extLst>
          </p:cNvPr>
          <p:cNvSpPr/>
          <p:nvPr/>
        </p:nvSpPr>
        <p:spPr>
          <a:xfrm rot="5400000">
            <a:off x="3886014" y="5416592"/>
            <a:ext cx="887811" cy="1233107"/>
          </a:xfrm>
          <a:prstGeom prst="stripedRightArrow">
            <a:avLst>
              <a:gd name="adj1" fmla="val 63534"/>
              <a:gd name="adj2" fmla="val 534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11DF7B-A2CB-D142-8825-0CD776B25CB2}"/>
              </a:ext>
            </a:extLst>
          </p:cNvPr>
          <p:cNvSpPr txBox="1"/>
          <p:nvPr/>
        </p:nvSpPr>
        <p:spPr>
          <a:xfrm>
            <a:off x="3793953" y="559988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After </a:t>
            </a:r>
          </a:p>
          <a:p>
            <a:pPr algn="ctr"/>
            <a:r>
              <a:rPr kumimoji="1" lang="en-US" altLang="zh-TW" dirty="0"/>
              <a:t>re-ranking</a:t>
            </a:r>
            <a:endParaRPr kumimoji="1"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62B73BB-D6C2-E341-A1B2-0109B7B63BF4}"/>
              </a:ext>
            </a:extLst>
          </p:cNvPr>
          <p:cNvSpPr txBox="1"/>
          <p:nvPr/>
        </p:nvSpPr>
        <p:spPr>
          <a:xfrm>
            <a:off x="3537472" y="6355386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</a:t>
            </a:r>
            <a:r>
              <a:rPr lang="en-US" altLang="zh-TW" b="1" dirty="0">
                <a:solidFill>
                  <a:srgbClr val="00A401"/>
                </a:solidFill>
              </a:rPr>
              <a:t>314: 0.187618</a:t>
            </a:r>
          </a:p>
          <a:p>
            <a:r>
              <a:rPr lang="en-US" altLang="zh-TW" dirty="0"/>
              <a:t>#020: 0.188524</a:t>
            </a:r>
          </a:p>
        </p:txBody>
      </p:sp>
    </p:spTree>
    <p:extLst>
      <p:ext uri="{BB962C8B-B14F-4D97-AF65-F5344CB8AC3E}">
        <p14:creationId xmlns:p14="http://schemas.microsoft.com/office/powerpoint/2010/main" val="427664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examples: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BE415F9-CA24-0148-B78E-97A664B3B2DD}"/>
              </a:ext>
            </a:extLst>
          </p:cNvPr>
          <p:cNvGrpSpPr/>
          <p:nvPr/>
        </p:nvGrpSpPr>
        <p:grpSpPr>
          <a:xfrm>
            <a:off x="3923928" y="3645024"/>
            <a:ext cx="2880320" cy="2426703"/>
            <a:chOff x="5796136" y="4681973"/>
            <a:chExt cx="2520280" cy="19658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729F0F-13EA-DC4D-8123-8670451F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4681973"/>
              <a:ext cx="2520280" cy="196581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40A0E3C-D8CC-2C4B-9FBA-26CEB8C010F8}"/>
                </a:ext>
              </a:extLst>
            </p:cNvPr>
            <p:cNvSpPr/>
            <p:nvPr/>
          </p:nvSpPr>
          <p:spPr>
            <a:xfrm>
              <a:off x="7416000" y="4730400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1370940-C7D6-524E-8BBD-A19BC518D8E1}"/>
                </a:ext>
              </a:extLst>
            </p:cNvPr>
            <p:cNvSpPr/>
            <p:nvPr/>
          </p:nvSpPr>
          <p:spPr>
            <a:xfrm>
              <a:off x="7596000" y="4896000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4526C5-B08B-4B4B-9379-AF01F22482BD}"/>
                </a:ext>
              </a:extLst>
            </p:cNvPr>
            <p:cNvSpPr/>
            <p:nvPr/>
          </p:nvSpPr>
          <p:spPr>
            <a:xfrm>
              <a:off x="7416000" y="5765337"/>
              <a:ext cx="669600" cy="66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97FAC2-0F59-E243-80F3-AA08F3772912}"/>
                </a:ext>
              </a:extLst>
            </p:cNvPr>
            <p:cNvSpPr/>
            <p:nvPr/>
          </p:nvSpPr>
          <p:spPr>
            <a:xfrm>
              <a:off x="7596000" y="5930937"/>
              <a:ext cx="669600" cy="666000"/>
            </a:xfrm>
            <a:prstGeom prst="rect">
              <a:avLst/>
            </a:prstGeom>
            <a:noFill/>
            <a:ln>
              <a:solidFill>
                <a:srgbClr val="00A4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422CCD-07A8-9A4F-9555-BE3D7B205E00}"/>
              </a:ext>
            </a:extLst>
          </p:cNvPr>
          <p:cNvGrpSpPr/>
          <p:nvPr/>
        </p:nvGrpSpPr>
        <p:grpSpPr>
          <a:xfrm>
            <a:off x="471761" y="5155634"/>
            <a:ext cx="6362059" cy="1443565"/>
            <a:chOff x="471761" y="5155634"/>
            <a:chExt cx="6362059" cy="144356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75F6A86-F0EA-4841-AC2D-A81173FDA11C}"/>
                </a:ext>
              </a:extLst>
            </p:cNvPr>
            <p:cNvGrpSpPr/>
            <p:nvPr/>
          </p:nvGrpSpPr>
          <p:grpSpPr>
            <a:xfrm>
              <a:off x="1330392" y="5156845"/>
              <a:ext cx="720080" cy="1440160"/>
              <a:chOff x="755576" y="5343728"/>
              <a:chExt cx="720080" cy="1440160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63C764D3-7A03-8D42-A095-FF338358B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576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5D38EE8-FE27-7743-B79B-08B55A3E6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576" y="6063808"/>
                <a:ext cx="720080" cy="720080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89CB407-81D0-324A-A9B8-15D11489F5A9}"/>
                </a:ext>
              </a:extLst>
            </p:cNvPr>
            <p:cNvGrpSpPr/>
            <p:nvPr/>
          </p:nvGrpSpPr>
          <p:grpSpPr>
            <a:xfrm>
              <a:off x="4672355" y="5155635"/>
              <a:ext cx="718197" cy="1436097"/>
              <a:chOff x="2699791" y="5363627"/>
              <a:chExt cx="718197" cy="143609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66535767-BF41-1247-BC7E-9D1C51A11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792" y="5363627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F1F926-5B78-C146-94B7-43687A37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791" y="6081527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60AB77B-21FF-994D-91BA-28BE5E58B0E3}"/>
                </a:ext>
              </a:extLst>
            </p:cNvPr>
            <p:cNvGrpSpPr/>
            <p:nvPr/>
          </p:nvGrpSpPr>
          <p:grpSpPr>
            <a:xfrm>
              <a:off x="2052504" y="5156846"/>
              <a:ext cx="718197" cy="1436097"/>
              <a:chOff x="1477688" y="5343729"/>
              <a:chExt cx="718197" cy="14360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30E461C-91A7-3B49-B529-0578EF2D6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837" y="5343729"/>
                <a:ext cx="717900" cy="7179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BFCE99B-616A-E34A-8428-C80143FC3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688" y="6061629"/>
                <a:ext cx="718197" cy="718197"/>
              </a:xfrm>
              <a:prstGeom prst="rect">
                <a:avLst/>
              </a:prstGeom>
            </p:spPr>
          </p:pic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4F7B011-F2E9-0849-A056-E39F96CB8B56}"/>
                </a:ext>
              </a:extLst>
            </p:cNvPr>
            <p:cNvGrpSpPr/>
            <p:nvPr/>
          </p:nvGrpSpPr>
          <p:grpSpPr>
            <a:xfrm>
              <a:off x="2770553" y="5156845"/>
              <a:ext cx="720080" cy="1434887"/>
              <a:chOff x="2195737" y="5343728"/>
              <a:chExt cx="720080" cy="1434887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96ABFE5-C5F6-554C-B6C1-151F18DDA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737" y="5343728"/>
                <a:ext cx="720080" cy="720080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FB0045C-E781-4A40-BB75-26089C3B7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1320" y="6064119"/>
                <a:ext cx="714496" cy="714496"/>
              </a:xfrm>
              <a:prstGeom prst="rect">
                <a:avLst/>
              </a:prstGeom>
            </p:spPr>
          </p:pic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F5E0B7A-A865-2042-8D7C-112198C5593E}"/>
                </a:ext>
              </a:extLst>
            </p:cNvPr>
            <p:cNvGrpSpPr/>
            <p:nvPr/>
          </p:nvGrpSpPr>
          <p:grpSpPr>
            <a:xfrm>
              <a:off x="5386852" y="5155634"/>
              <a:ext cx="725664" cy="1435801"/>
              <a:chOff x="4155602" y="5341548"/>
              <a:chExt cx="725664" cy="1435801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F5DCA16-F6E0-104E-9011-31856C63F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5602" y="5341548"/>
                <a:ext cx="725664" cy="725664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6ED57A4-06C8-DC45-82FF-CE252211E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006" y="6062852"/>
                <a:ext cx="714497" cy="714497"/>
              </a:xfrm>
              <a:prstGeom prst="rect">
                <a:avLst/>
              </a:prstGeom>
            </p:spPr>
          </p:pic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98FB19-0269-E149-94E3-FEA0CEA8B6D0}"/>
                </a:ext>
              </a:extLst>
            </p:cNvPr>
            <p:cNvGrpSpPr/>
            <p:nvPr/>
          </p:nvGrpSpPr>
          <p:grpSpPr>
            <a:xfrm>
              <a:off x="6112516" y="5155634"/>
              <a:ext cx="721304" cy="1443565"/>
              <a:chOff x="4881266" y="5341548"/>
              <a:chExt cx="721304" cy="144356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C3B81DB-2461-A946-8261-9DBCFD669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1266" y="5341548"/>
                <a:ext cx="721304" cy="721304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8C9FF8F3-852B-464F-8C0F-ED0B3BF8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1266" y="6067212"/>
                <a:ext cx="717901" cy="717901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142CBE-A209-DE43-B52E-7E85B7A40818}"/>
                </a:ext>
              </a:extLst>
            </p:cNvPr>
            <p:cNvSpPr/>
            <p:nvPr/>
          </p:nvSpPr>
          <p:spPr>
            <a:xfrm>
              <a:off x="471761" y="5593119"/>
              <a:ext cx="85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j-lt"/>
                </a:rPr>
                <a:t>M</a:t>
              </a:r>
              <a:r>
                <a:rPr lang="en-US" altLang="zh-TW">
                  <a:latin typeface="+mj-lt"/>
                </a:rPr>
                <a:t>atch </a:t>
              </a:r>
              <a:r>
                <a:rPr lang="en-US" altLang="zh-TW" dirty="0">
                  <a:latin typeface="+mj-lt"/>
                </a:rPr>
                <a:t>pairs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ED1F9E-7F26-C744-959A-76F39CF182BB}"/>
                </a:ext>
              </a:extLst>
            </p:cNvPr>
            <p:cNvSpPr/>
            <p:nvPr/>
          </p:nvSpPr>
          <p:spPr>
            <a:xfrm>
              <a:off x="3492517" y="5593119"/>
              <a:ext cx="1166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Mismatch pairs</a:t>
              </a:r>
              <a:endParaRPr lang="zh-TW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7DE3B8A-BA57-7146-8F6A-EDC8C7A2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6525"/>
          <a:stretch/>
        </p:blipFill>
        <p:spPr>
          <a:xfrm>
            <a:off x="442356" y="1988840"/>
            <a:ext cx="4273660" cy="42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783853"/>
            <a:ext cx="8135937" cy="1785236"/>
          </a:xfrm>
        </p:spPr>
        <p:txBody>
          <a:bodyPr/>
          <a:lstStyle/>
          <a:p>
            <a:pPr lvl="1"/>
            <a:r>
              <a:rPr kumimoji="1" lang="en" altLang="zh-TW" dirty="0"/>
              <a:t>Compare two different face detectors on three benchmarks</a:t>
            </a:r>
          </a:p>
          <a:p>
            <a:pPr lvl="1"/>
            <a:r>
              <a:rPr kumimoji="1" lang="en-US" altLang="zh-TW" dirty="0"/>
              <a:t>Evaluate the performance of face verification</a:t>
            </a:r>
          </a:p>
          <a:p>
            <a:pPr lvl="1"/>
            <a:r>
              <a:rPr kumimoji="1" lang="en-US" altLang="zh-TW" dirty="0"/>
              <a:t>Present the suitable configuration on different datasets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2CC84-56CE-084D-AF3A-0F90E8AF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13" y="1552711"/>
            <a:ext cx="1759934" cy="1396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47C1B4-E528-F643-B14A-F57B0C9F0A47}"/>
              </a:ext>
            </a:extLst>
          </p:cNvPr>
          <p:cNvSpPr/>
          <p:nvPr/>
        </p:nvSpPr>
        <p:spPr>
          <a:xfrm>
            <a:off x="6012160" y="2218656"/>
            <a:ext cx="230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88821D-27C9-D642-8B1E-281B00C70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1" r="16095"/>
          <a:stretch/>
        </p:blipFill>
        <p:spPr>
          <a:xfrm>
            <a:off x="468313" y="2949132"/>
            <a:ext cx="1759934" cy="145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A636E3-49A4-F543-A840-F2DC7AD8C9C0}"/>
              </a:ext>
            </a:extLst>
          </p:cNvPr>
          <p:cNvSpPr/>
          <p:nvPr/>
        </p:nvSpPr>
        <p:spPr>
          <a:xfrm>
            <a:off x="6084168" y="3396191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 Ying-</a:t>
            </a:r>
            <a:r>
              <a:rPr lang="en-US" altLang="zh-TW" sz="1800" b="1" dirty="0" err="1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jeou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514127C-7E56-2543-9E9C-C673AF180CE5}"/>
              </a:ext>
            </a:extLst>
          </p:cNvPr>
          <p:cNvSpPr/>
          <p:nvPr/>
        </p:nvSpPr>
        <p:spPr>
          <a:xfrm>
            <a:off x="3331041" y="2003034"/>
            <a:ext cx="2320460" cy="1892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System</a:t>
            </a:r>
            <a:endParaRPr kumimoji="1"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297AB9E-6BDC-0B49-A964-7E3D82FBE1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28247" y="2250922"/>
            <a:ext cx="1102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A190DC1-9FB7-5441-AF35-AA5E9C160F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28247" y="3676343"/>
            <a:ext cx="11034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CF2D17-ACCF-5945-B764-C602645168A0}"/>
              </a:ext>
            </a:extLst>
          </p:cNvPr>
          <p:cNvCxnSpPr>
            <a:cxnSpLocks/>
          </p:cNvCxnSpPr>
          <p:nvPr/>
        </p:nvCxnSpPr>
        <p:spPr>
          <a:xfrm>
            <a:off x="5651501" y="2403322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5D40ADB-0E2A-534C-96EA-F3EAFB1379E5}"/>
              </a:ext>
            </a:extLst>
          </p:cNvPr>
          <p:cNvCxnSpPr>
            <a:cxnSpLocks/>
          </p:cNvCxnSpPr>
          <p:nvPr/>
        </p:nvCxnSpPr>
        <p:spPr>
          <a:xfrm>
            <a:off x="5651501" y="3586200"/>
            <a:ext cx="576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and</a:t>
            </a:r>
            <a:r>
              <a:rPr lang="zh-TW" altLang="en-US" dirty="0"/>
              <a:t> </a:t>
            </a:r>
            <a:r>
              <a:rPr lang="en-US" altLang="zh-TW" dirty="0"/>
              <a:t>Average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80B4E-46E3-C245-B592-17370DF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5451" r="7585" b="1883"/>
          <a:stretch/>
        </p:blipFill>
        <p:spPr>
          <a:xfrm>
            <a:off x="827584" y="1556792"/>
            <a:ext cx="6840760" cy="51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4A74F2-6D26-0E4B-88CF-E1D3C7E51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48884"/>
              </p:ext>
            </p:extLst>
          </p:nvPr>
        </p:nvGraphicFramePr>
        <p:xfrm>
          <a:off x="459716" y="2239228"/>
          <a:ext cx="80085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6612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84.47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85.84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86.48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82.97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84.98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86.75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86.14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2C8E916C-DEDA-1540-B561-D8E3FED4D977}"/>
              </a:ext>
            </a:extLst>
          </p:cNvPr>
          <p:cNvSpPr txBox="1"/>
          <p:nvPr/>
        </p:nvSpPr>
        <p:spPr>
          <a:xfrm>
            <a:off x="2363309" y="5468960"/>
            <a:ext cx="336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Accuracy of using </a:t>
            </a:r>
            <a:r>
              <a:rPr kumimoji="1" lang="en-US" altLang="zh-TW" sz="1800" dirty="0"/>
              <a:t>Learning to rank to re-rank the list: 83.89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4B9EC8-B45C-894E-A7CA-91EFD08CB8E6}"/>
              </a:ext>
            </a:extLst>
          </p:cNvPr>
          <p:cNvCxnSpPr/>
          <p:nvPr/>
        </p:nvCxnSpPr>
        <p:spPr>
          <a:xfrm>
            <a:off x="3419872" y="4320639"/>
            <a:ext cx="0" cy="114832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6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482445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images, cross-age, 0 to 69 years old</a:t>
            </a:r>
          </a:p>
          <a:p>
            <a:pPr lvl="1"/>
            <a:r>
              <a:rPr lang="en-US" altLang="zh-TW" dirty="0"/>
              <a:t>Leave-one-out strategy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6E95CE8-DD31-6E4C-BA33-3F5D6053E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566093" y="4359482"/>
            <a:ext cx="7272039" cy="23826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2715"/>
          <a:stretch/>
        </p:blipFill>
        <p:spPr>
          <a:xfrm>
            <a:off x="1187624" y="2380712"/>
            <a:ext cx="5832648" cy="19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9078"/>
              </p:ext>
            </p:extLst>
          </p:nvPr>
        </p:nvGraphicFramePr>
        <p:xfrm>
          <a:off x="394433" y="4221088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87.92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B7D5D3C-8F04-1642-A90B-3A1D228E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79169"/>
              </p:ext>
            </p:extLst>
          </p:nvPr>
        </p:nvGraphicFramePr>
        <p:xfrm>
          <a:off x="394433" y="1998981"/>
          <a:ext cx="8173644" cy="1985667"/>
        </p:xfrm>
        <a:graphic>
          <a:graphicData uri="http://schemas.openxmlformats.org/drawingml/2006/table">
            <a:tbl>
              <a:tblPr firstRow="1" firstCol="1" bandRow="1"/>
              <a:tblGrid>
                <a:gridCol w="1826324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3431903003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46145682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06124806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895009309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165948841"/>
                    </a:ext>
                  </a:extLst>
                </a:gridCol>
                <a:gridCol w="906760">
                  <a:extLst>
                    <a:ext uri="{9D8B030D-6E8A-4147-A177-3AD203B41FA5}">
                      <a16:colId xmlns:a16="http://schemas.microsoft.com/office/drawing/2014/main" val="2552731927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Component</a:t>
                      </a:r>
                      <a:endParaRPr lang="zh-TW" sz="1800" b="1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Configuration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Alignment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Average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Re-rank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50400">
                <a:tc gridSpan="8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2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+mn-lt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86.62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87.22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83.43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87.32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87.92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84.53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0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r>
              <a:rPr lang="en-US" altLang="zh-TW" dirty="0"/>
              <a:t>face retrieval with three different subsets, 2004-2006, 2007-2009, 2010-2012images taken in 2013 are used as query</a:t>
            </a:r>
          </a:p>
          <a:p>
            <a:pPr lvl="1"/>
            <a:r>
              <a:rPr lang="en-US" altLang="zh-TW" dirty="0"/>
              <a:t>Two measurements: mAP / Precision@1(Rank-1 accuracy)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971519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EFA666E-2E52-1E41-ABBB-3C10CAAF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65067"/>
              </p:ext>
            </p:extLst>
          </p:nvPr>
        </p:nvGraphicFramePr>
        <p:xfrm>
          <a:off x="4355976" y="2177038"/>
          <a:ext cx="4248470" cy="2437970"/>
        </p:xfrm>
        <a:graphic>
          <a:graphicData uri="http://schemas.openxmlformats.org/drawingml/2006/table">
            <a:tbl>
              <a:tblPr firstRow="1" firstCol="1" bandRow="1"/>
              <a:tblGrid>
                <a:gridCol w="1584176">
                  <a:extLst>
                    <a:ext uri="{9D8B030D-6E8A-4147-A177-3AD203B41FA5}">
                      <a16:colId xmlns:a16="http://schemas.microsoft.com/office/drawing/2014/main" val="4291806053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352529175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54119168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1566076469"/>
                    </a:ext>
                  </a:extLst>
                </a:gridCol>
              </a:tblGrid>
              <a:tr h="445961">
                <a:tc row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accuracy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129"/>
                  </a:ext>
                </a:extLst>
              </a:tr>
              <a:tr h="4459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04-06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07-09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10-12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62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78628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LBP (2013)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78.0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80.3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16326"/>
                  </a:ext>
                </a:extLst>
              </a:tr>
              <a:tr h="36319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CARC (2014)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88.8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88.5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92.2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48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212160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82.6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85.1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86.4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82033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 + Re-rank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85.7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86.9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88.2</a:t>
                      </a:r>
                      <a:endParaRPr lang="zh-TW" sz="24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6345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210F2E5-6365-D343-964A-497B296D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3" y="1687595"/>
            <a:ext cx="404128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DB2347B-DFC2-BB40-8460-8D7031F0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1075337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77245"/>
              </p:ext>
            </p:extLst>
          </p:nvPr>
        </p:nvGraphicFramePr>
        <p:xfrm>
          <a:off x="321566" y="1818231"/>
          <a:ext cx="5011973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63372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F671750-4B87-0E41-B8BF-64FB0BFB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23101"/>
              </p:ext>
            </p:extLst>
          </p:nvPr>
        </p:nvGraphicFramePr>
        <p:xfrm>
          <a:off x="5508104" y="2820351"/>
          <a:ext cx="3096344" cy="2199039"/>
        </p:xfrm>
        <a:graphic>
          <a:graphicData uri="http://schemas.openxmlformats.org/drawingml/2006/table">
            <a:tbl>
              <a:tblPr firstRow="1" firstCol="1" bandRow="1"/>
              <a:tblGrid>
                <a:gridCol w="1210181">
                  <a:extLst>
                    <a:ext uri="{9D8B030D-6E8A-4147-A177-3AD203B41FA5}">
                      <a16:colId xmlns:a16="http://schemas.microsoft.com/office/drawing/2014/main" val="3741762589"/>
                    </a:ext>
                  </a:extLst>
                </a:gridCol>
                <a:gridCol w="1886163">
                  <a:extLst>
                    <a:ext uri="{9D8B030D-6E8A-4147-A177-3AD203B41FA5}">
                      <a16:colId xmlns:a16="http://schemas.microsoft.com/office/drawing/2014/main" val="4276244425"/>
                    </a:ext>
                  </a:extLst>
                </a:gridCol>
              </a:tblGrid>
              <a:tr h="321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Method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Rank-1 Acc. (%)</a:t>
                      </a:r>
                      <a:endParaRPr lang="zh-TW" sz="1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9079"/>
                  </a:ext>
                </a:extLst>
              </a:tr>
              <a:tr h="49096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500" b="1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18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69102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HFA 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69.0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78824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MEFA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76.2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661533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CAN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86.5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85138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LF-CNNs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88.1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9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979851"/>
                  </a:ext>
                </a:extLst>
              </a:tr>
              <a:tr h="353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Ours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87.72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7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Re-ranking policy (Fusion-free)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8F1B0-D6D0-E342-93A7-E542F5C94717}"/>
              </a:ext>
            </a:extLst>
          </p:cNvPr>
          <p:cNvSpPr txBox="1"/>
          <p:nvPr/>
        </p:nvSpPr>
        <p:spPr>
          <a:xfrm>
            <a:off x="475471" y="3094691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Probe Image</a:t>
            </a:r>
          </a:p>
          <a:p>
            <a:pPr algn="ctr"/>
            <a:r>
              <a:rPr lang="en-US" altLang="zh-TW" dirty="0"/>
              <a:t>(#099)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7445CE-1801-D343-8451-915C5EEC445D}"/>
              </a:ext>
            </a:extLst>
          </p:cNvPr>
          <p:cNvSpPr txBox="1"/>
          <p:nvPr/>
        </p:nvSpPr>
        <p:spPr>
          <a:xfrm>
            <a:off x="111590" y="526243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Flipped Probe Image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FDADF2-5EAA-E249-8DA3-24B8DEFB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" y="1626348"/>
            <a:ext cx="1125454" cy="13888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D2F19F-919B-554F-BDB9-691B62C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2579" y="3715139"/>
            <a:ext cx="1125454" cy="13888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A20C5F0-A186-3147-8ECC-D22019A7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05" y="1678029"/>
            <a:ext cx="1028397" cy="12854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A7738D-133B-B947-AB10-A221317E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97" y="1670159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F73908-2BD3-F049-825B-BADB2E0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888" y="1670159"/>
            <a:ext cx="1028397" cy="128549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ADCCBF4-D4CB-904B-9175-18285A242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880" y="1670157"/>
            <a:ext cx="1094038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A49D324-31F0-7445-82E5-D40A405DE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13" y="1678028"/>
            <a:ext cx="1056496" cy="1277623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270208C-982D-744F-8312-5BABCDF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06" y="3758950"/>
            <a:ext cx="1028396" cy="1301236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E2B597-217C-A845-B97E-96E8CA209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185" y="3774691"/>
            <a:ext cx="1097120" cy="1301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A567840-C952-F54B-A1B7-F5AA14AD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69" y="3774691"/>
            <a:ext cx="1028396" cy="12854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179B67A-AEB5-C84B-B470-62965234B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405" y="3774691"/>
            <a:ext cx="1094037" cy="12854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2E6F21-8244-3143-9902-C19A5C06C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37" y="3774691"/>
            <a:ext cx="1028396" cy="1285495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F2B290-FE62-6C47-9A48-54D09328A966}"/>
              </a:ext>
            </a:extLst>
          </p:cNvPr>
          <p:cNvSpPr txBox="1"/>
          <p:nvPr/>
        </p:nvSpPr>
        <p:spPr>
          <a:xfrm>
            <a:off x="2474569" y="3022053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kumimoji="1" lang="en-US" altLang="zh-TW" dirty="0"/>
              <a:t>0.7</a:t>
            </a:r>
            <a:r>
              <a:rPr lang="en-US" altLang="zh-TW" dirty="0"/>
              <a:t>12273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4D21A9-0CCC-FC44-B6B8-F8F3330FEE72}"/>
              </a:ext>
            </a:extLst>
          </p:cNvPr>
          <p:cNvSpPr txBox="1"/>
          <p:nvPr/>
        </p:nvSpPr>
        <p:spPr>
          <a:xfrm>
            <a:off x="3725145" y="301588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099_1</a:t>
            </a:r>
            <a:endParaRPr kumimoji="1" lang="en-US" altLang="zh-TW" dirty="0"/>
          </a:p>
          <a:p>
            <a:pPr algn="ctr"/>
            <a:r>
              <a:rPr lang="en-US" altLang="zh-TW" dirty="0"/>
              <a:t>0.710558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FDD7BC-B830-D047-B1FF-FC1A4F32496C}"/>
              </a:ext>
            </a:extLst>
          </p:cNvPr>
          <p:cNvSpPr txBox="1"/>
          <p:nvPr/>
        </p:nvSpPr>
        <p:spPr>
          <a:xfrm>
            <a:off x="4902553" y="3015207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0.694191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6053A3-9B15-5B4F-BBD0-D1CC222CD59B}"/>
              </a:ext>
            </a:extLst>
          </p:cNvPr>
          <p:cNvSpPr txBox="1"/>
          <p:nvPr/>
        </p:nvSpPr>
        <p:spPr>
          <a:xfrm>
            <a:off x="6153129" y="302205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0.692250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EC23CA-04D1-354F-8DC9-60498B731FA5}"/>
              </a:ext>
            </a:extLst>
          </p:cNvPr>
          <p:cNvSpPr txBox="1"/>
          <p:nvPr/>
        </p:nvSpPr>
        <p:spPr>
          <a:xfrm>
            <a:off x="7404834" y="299829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099_0</a:t>
            </a:r>
            <a:endParaRPr kumimoji="1" lang="en-US" altLang="zh-TW" dirty="0"/>
          </a:p>
          <a:p>
            <a:pPr algn="ctr"/>
            <a:r>
              <a:rPr lang="en-US" altLang="zh-TW" dirty="0"/>
              <a:t>0.691296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A59FE7-FB17-7A42-89BA-1569509FFB63}"/>
              </a:ext>
            </a:extLst>
          </p:cNvPr>
          <p:cNvSpPr txBox="1"/>
          <p:nvPr/>
        </p:nvSpPr>
        <p:spPr>
          <a:xfrm>
            <a:off x="2469235" y="5093096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#099_1</a:t>
            </a:r>
          </a:p>
          <a:p>
            <a:pPr algn="ctr"/>
            <a:r>
              <a:rPr lang="en-US" altLang="zh-TW" dirty="0"/>
              <a:t>0.719207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2D0AE8-219F-CB4A-A657-B82D5FDD8784}"/>
              </a:ext>
            </a:extLst>
          </p:cNvPr>
          <p:cNvSpPr txBox="1"/>
          <p:nvPr/>
        </p:nvSpPr>
        <p:spPr>
          <a:xfrm>
            <a:off x="4969238" y="5093095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#312_3</a:t>
            </a:r>
          </a:p>
          <a:p>
            <a:pPr algn="ctr"/>
            <a:r>
              <a:rPr lang="en-US" altLang="zh-TW" dirty="0"/>
              <a:t>0.701612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D0C92A0-B8E8-BF48-BE2D-C1ACC3D0355D}"/>
              </a:ext>
            </a:extLst>
          </p:cNvPr>
          <p:cNvSpPr txBox="1"/>
          <p:nvPr/>
        </p:nvSpPr>
        <p:spPr>
          <a:xfrm>
            <a:off x="6121825" y="5109054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#217_3</a:t>
            </a:r>
          </a:p>
          <a:p>
            <a:pPr algn="ctr"/>
            <a:r>
              <a:rPr lang="en-US" altLang="zh-TW" dirty="0"/>
              <a:t>0.695524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0810124-178B-9249-9D6A-F279E616B3C5}"/>
              </a:ext>
            </a:extLst>
          </p:cNvPr>
          <p:cNvSpPr txBox="1"/>
          <p:nvPr/>
        </p:nvSpPr>
        <p:spPr>
          <a:xfrm>
            <a:off x="7383358" y="5103997"/>
            <a:ext cx="103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184_3</a:t>
            </a:r>
            <a:endParaRPr kumimoji="1" lang="en-US" altLang="zh-TW" dirty="0"/>
          </a:p>
          <a:p>
            <a:pPr algn="ctr"/>
            <a:r>
              <a:rPr lang="en-US" altLang="zh-TW" dirty="0"/>
              <a:t>0.685185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7FFCBF-4592-FE43-84DA-688146905D41}"/>
              </a:ext>
            </a:extLst>
          </p:cNvPr>
          <p:cNvSpPr txBox="1"/>
          <p:nvPr/>
        </p:nvSpPr>
        <p:spPr>
          <a:xfrm>
            <a:off x="3717249" y="5119739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#</a:t>
            </a:r>
            <a:r>
              <a:rPr lang="en-US" altLang="zh-TW" dirty="0"/>
              <a:t>099_4</a:t>
            </a:r>
            <a:endParaRPr kumimoji="1" lang="en-US" altLang="zh-TW" dirty="0"/>
          </a:p>
          <a:p>
            <a:pPr algn="ctr"/>
            <a:r>
              <a:rPr lang="en-US" altLang="zh-TW" dirty="0"/>
              <a:t>0.708678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8258131-2DCE-B749-A8DF-C3D5F06B3E89}"/>
              </a:ext>
            </a:extLst>
          </p:cNvPr>
          <p:cNvSpPr txBox="1"/>
          <p:nvPr/>
        </p:nvSpPr>
        <p:spPr>
          <a:xfrm>
            <a:off x="2267744" y="5759354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A401"/>
                </a:solidFill>
              </a:rPr>
              <a:t>#099: </a:t>
            </a:r>
            <a:r>
              <a:rPr lang="en-US" altLang="zh-TW" b="1" dirty="0">
                <a:solidFill>
                  <a:srgbClr val="00A401"/>
                </a:solidFill>
              </a:rPr>
              <a:t>0.704786</a:t>
            </a:r>
          </a:p>
          <a:p>
            <a:r>
              <a:rPr lang="en-US" altLang="zh-TW" dirty="0"/>
              <a:t>#217: 0.703898</a:t>
            </a:r>
          </a:p>
          <a:p>
            <a:r>
              <a:rPr lang="en-US" altLang="zh-TW" dirty="0"/>
              <a:t>#312: 0.701612</a:t>
            </a:r>
          </a:p>
          <a:p>
            <a:r>
              <a:rPr lang="en-US" altLang="zh-TW" dirty="0"/>
              <a:t>#184: 0.688717</a:t>
            </a:r>
          </a:p>
        </p:txBody>
      </p: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D567AF10-48B7-A644-9BC7-C7E1B6AC3599}"/>
              </a:ext>
            </a:extLst>
          </p:cNvPr>
          <p:cNvSpPr/>
          <p:nvPr/>
        </p:nvSpPr>
        <p:spPr>
          <a:xfrm>
            <a:off x="1907705" y="5807425"/>
            <a:ext cx="432048" cy="981076"/>
          </a:xfrm>
          <a:prstGeom prst="lef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52008B6-0FB3-FC4B-BAA4-EAC29DA76456}"/>
              </a:ext>
            </a:extLst>
          </p:cNvPr>
          <p:cNvSpPr txBox="1"/>
          <p:nvPr/>
        </p:nvSpPr>
        <p:spPr>
          <a:xfrm>
            <a:off x="388509" y="613486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After re-ranking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82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18889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Fusion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0.8447 </a:t>
                      </a:r>
                      <a:r>
                        <a:rPr lang="en-US" sz="1800" kern="10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0.8648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0.8675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0.8297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0.0023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0.8351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0.8526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0.0030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0.8614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0.0018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A10FB590-C968-8946-98A7-431996B7008F}"/>
              </a:ext>
            </a:extLst>
          </p:cNvPr>
          <p:cNvSpPr txBox="1"/>
          <p:nvPr/>
        </p:nvSpPr>
        <p:spPr>
          <a:xfrm>
            <a:off x="6667985" y="3899951"/>
            <a:ext cx="20397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proposed method can improve 0.6~1% accuracy.</a:t>
            </a: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260827" y="2589620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3851142" y="2589620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6718405" y="3453474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1967685" y="2586559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311722" y="2263815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64301"/>
              </p:ext>
            </p:extLst>
          </p:nvPr>
        </p:nvGraphicFramePr>
        <p:xfrm>
          <a:off x="4052547" y="201111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403522" y="1939616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5507662" y="3233502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024997" y="4254818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4999349" y="348255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412254" y="1519022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4798357" y="1002099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367437" y="3233502"/>
            <a:ext cx="15095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6611802" y="2586559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6749638" y="2180581"/>
            <a:ext cx="1374641" cy="1637443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2060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6749638" y="1651872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549" y="2112356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6809382" y="2741072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9B7BCF-E0B8-B849-9FCA-CC3D2506036E}"/>
              </a:ext>
            </a:extLst>
          </p:cNvPr>
          <p:cNvSpPr txBox="1"/>
          <p:nvPr/>
        </p:nvSpPr>
        <p:spPr>
          <a:xfrm>
            <a:off x="158466" y="4626976"/>
            <a:ext cx="4228837" cy="1785104"/>
          </a:xfrm>
          <a:prstGeom prst="rect">
            <a:avLst/>
          </a:prstGeom>
          <a:noFill/>
        </p:spPr>
        <p:txBody>
          <a:bodyPr wrap="square" lIns="90000" rtlCol="0" anchor="ctr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two different face detectors on three benchmarks.</a:t>
            </a:r>
          </a:p>
          <a:p>
            <a:pPr marL="285750" indent="-285750">
              <a:buFont typeface="Wingdings" pitchFamily="2" charset="2"/>
              <a:buChar char="l"/>
            </a:pPr>
            <a:endParaRPr lang="en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Evaluate the performance of face verification.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TW" sz="7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Provide the suitable preprocessing and postprocessing on different datasets.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61F51E-DAA5-9E45-8E7C-47A52C574689}"/>
              </a:ext>
            </a:extLst>
          </p:cNvPr>
          <p:cNvSpPr txBox="1"/>
          <p:nvPr/>
        </p:nvSpPr>
        <p:spPr>
          <a:xfrm>
            <a:off x="4412254" y="4626976"/>
            <a:ext cx="238883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Our system achieve zero False Accept in Face verification.</a:t>
            </a: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33F3E332-B64E-7D4A-A918-B928934F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413207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0192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416846"/>
            <a:ext cx="1509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111428</TotalTime>
  <Words>2996</Words>
  <Application>Microsoft Macintosh PowerPoint</Application>
  <PresentationFormat>如螢幕大小 (4:3)</PresentationFormat>
  <Paragraphs>968</Paragraphs>
  <Slides>54</Slides>
  <Notes>52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5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Improving ResNet-based Feature Extractor for Face Recognition via Re-ranking and Approximate Nearest Neighbor Search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Conclusions and Future Work</vt:lpstr>
      <vt:lpstr>PowerPoint 簡報</vt:lpstr>
      <vt:lpstr>Experiments</vt:lpstr>
      <vt:lpstr>Experiments of face verification (cont.)</vt:lpstr>
      <vt:lpstr>Learning to rank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(cont.)</vt:lpstr>
      <vt:lpstr>Method of Re-ranking</vt:lpstr>
      <vt:lpstr>Method</vt:lpstr>
      <vt:lpstr>Experiments of Face Identification  </vt:lpstr>
      <vt:lpstr>Face Recognition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5001</cp:revision>
  <dcterms:created xsi:type="dcterms:W3CDTF">2008-11-09T17:03:56Z</dcterms:created>
  <dcterms:modified xsi:type="dcterms:W3CDTF">2019-06-17T06:24:27Z</dcterms:modified>
</cp:coreProperties>
</file>